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1" r:id="rId1"/>
  </p:sldMasterIdLst>
  <p:sldIdLst>
    <p:sldId id="257" r:id="rId2"/>
    <p:sldId id="258" r:id="rId3"/>
    <p:sldId id="261" r:id="rId4"/>
    <p:sldId id="283" r:id="rId5"/>
    <p:sldId id="307" r:id="rId6"/>
    <p:sldId id="308" r:id="rId7"/>
    <p:sldId id="309" r:id="rId8"/>
    <p:sldId id="266" r:id="rId9"/>
    <p:sldId id="284" r:id="rId10"/>
    <p:sldId id="267" r:id="rId11"/>
    <p:sldId id="268" r:id="rId12"/>
    <p:sldId id="269" r:id="rId13"/>
    <p:sldId id="300" r:id="rId14"/>
    <p:sldId id="301" r:id="rId15"/>
    <p:sldId id="302" r:id="rId16"/>
    <p:sldId id="303" r:id="rId17"/>
    <p:sldId id="304" r:id="rId18"/>
    <p:sldId id="305" r:id="rId19"/>
    <p:sldId id="331" r:id="rId20"/>
    <p:sldId id="306" r:id="rId21"/>
    <p:sldId id="310" r:id="rId22"/>
    <p:sldId id="323" r:id="rId23"/>
    <p:sldId id="324" r:id="rId24"/>
    <p:sldId id="325" r:id="rId25"/>
    <p:sldId id="326" r:id="rId26"/>
    <p:sldId id="327" r:id="rId27"/>
    <p:sldId id="328" r:id="rId28"/>
    <p:sldId id="329" r:id="rId29"/>
    <p:sldId id="311" r:id="rId30"/>
    <p:sldId id="330" r:id="rId31"/>
    <p:sldId id="285" r:id="rId32"/>
    <p:sldId id="264" r:id="rId33"/>
    <p:sldId id="265" r:id="rId34"/>
    <p:sldId id="260" r:id="rId35"/>
    <p:sldId id="262" r:id="rId36"/>
    <p:sldId id="286" r:id="rId37"/>
    <p:sldId id="287" r:id="rId38"/>
    <p:sldId id="263" r:id="rId39"/>
    <p:sldId id="288" r:id="rId40"/>
    <p:sldId id="312" r:id="rId41"/>
    <p:sldId id="289" r:id="rId42"/>
    <p:sldId id="290" r:id="rId43"/>
    <p:sldId id="291" r:id="rId44"/>
    <p:sldId id="313" r:id="rId45"/>
    <p:sldId id="292" r:id="rId46"/>
    <p:sldId id="314" r:id="rId47"/>
    <p:sldId id="293" r:id="rId48"/>
    <p:sldId id="294" r:id="rId49"/>
    <p:sldId id="315" r:id="rId50"/>
    <p:sldId id="295" r:id="rId51"/>
    <p:sldId id="316" r:id="rId52"/>
    <p:sldId id="317" r:id="rId53"/>
    <p:sldId id="318" r:id="rId54"/>
    <p:sldId id="296" r:id="rId55"/>
    <p:sldId id="297" r:id="rId56"/>
    <p:sldId id="298" r:id="rId57"/>
    <p:sldId id="299" r:id="rId58"/>
    <p:sldId id="319" r:id="rId59"/>
    <p:sldId id="320" r:id="rId60"/>
    <p:sldId id="321" r:id="rId61"/>
    <p:sldId id="322" r:id="rId6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2" autoAdjust="0"/>
    <p:restoredTop sz="94660"/>
  </p:normalViewPr>
  <p:slideViewPr>
    <p:cSldViewPr snapToGrid="0">
      <p:cViewPr varScale="1">
        <p:scale>
          <a:sx n="89" d="100"/>
          <a:sy n="89" d="100"/>
        </p:scale>
        <p:origin x="46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C1642B7-FBB1-45B0-B882-FB595A9B6141}"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3426713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1642B7-FBB1-45B0-B882-FB595A9B6141}"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120645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1642B7-FBB1-45B0-B882-FB595A9B6141}"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CC6454-86FE-463C-9848-E859E2E29310}"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0678880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C1642B7-FBB1-45B0-B882-FB595A9B6141}"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30607830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C1642B7-FBB1-45B0-B882-FB595A9B6141}"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CC6454-86FE-463C-9848-E859E2E29310}"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108501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C1642B7-FBB1-45B0-B882-FB595A9B6141}"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3247516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1642B7-FBB1-45B0-B882-FB595A9B6141}"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1593587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1642B7-FBB1-45B0-B882-FB595A9B6141}"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665986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C1642B7-FBB1-45B0-B882-FB595A9B6141}"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36456158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C1642B7-FBB1-45B0-B882-FB595A9B6141}" type="datetimeFigureOut">
              <a:rPr lang="en-US" smtClean="0"/>
              <a:t>3/22/2024</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866384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C1642B7-FBB1-45B0-B882-FB595A9B6141}"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466820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C1642B7-FBB1-45B0-B882-FB595A9B6141}" type="datetimeFigureOut">
              <a:rPr lang="en-US" smtClean="0"/>
              <a:t>3/22/2024</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12557675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C1642B7-FBB1-45B0-B882-FB595A9B6141}" type="datetimeFigureOut">
              <a:rPr lang="en-US" smtClean="0"/>
              <a:t>3/22/2024</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15014967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1642B7-FBB1-45B0-B882-FB595A9B6141}" type="datetimeFigureOut">
              <a:rPr lang="en-US" smtClean="0"/>
              <a:t>3/22/2024</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743696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1642B7-FBB1-45B0-B882-FB595A9B6141}"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24761194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C1642B7-FBB1-45B0-B882-FB595A9B6141}" type="datetimeFigureOut">
              <a:rPr lang="en-US" smtClean="0"/>
              <a:t>3/22/2024</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1ACC6454-86FE-463C-9848-E859E2E29310}" type="slidenum">
              <a:rPr lang="en-US" smtClean="0"/>
              <a:t>‹#›</a:t>
            </a:fld>
            <a:endParaRPr lang="en-US"/>
          </a:p>
        </p:txBody>
      </p:sp>
    </p:spTree>
    <p:extLst>
      <p:ext uri="{BB962C8B-B14F-4D97-AF65-F5344CB8AC3E}">
        <p14:creationId xmlns:p14="http://schemas.microsoft.com/office/powerpoint/2010/main" val="34106979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C1642B7-FBB1-45B0-B882-FB595A9B6141}" type="datetimeFigureOut">
              <a:rPr lang="en-US" smtClean="0"/>
              <a:t>3/22/2024</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1ACC6454-86FE-463C-9848-E859E2E29310}" type="slidenum">
              <a:rPr lang="en-US" smtClean="0"/>
              <a:t>‹#›</a:t>
            </a:fld>
            <a:endParaRPr lang="en-US"/>
          </a:p>
        </p:txBody>
      </p:sp>
    </p:spTree>
    <p:extLst>
      <p:ext uri="{BB962C8B-B14F-4D97-AF65-F5344CB8AC3E}">
        <p14:creationId xmlns:p14="http://schemas.microsoft.com/office/powerpoint/2010/main" val="2076187760"/>
      </p:ext>
    </p:extLst>
  </p:cSld>
  <p:clrMap bg1="lt1" tx1="dk1" bg2="lt2" tx2="dk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 id="2147483717"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E244206-7637-7109-F241-278C14A20E01}"/>
              </a:ext>
            </a:extLst>
          </p:cNvPr>
          <p:cNvSpPr>
            <a:spLocks noGrp="1"/>
          </p:cNvSpPr>
          <p:nvPr>
            <p:ph type="title"/>
          </p:nvPr>
        </p:nvSpPr>
        <p:spPr>
          <a:xfrm>
            <a:off x="2116017" y="1099970"/>
            <a:ext cx="8911687" cy="1280890"/>
          </a:xfrm>
        </p:spPr>
        <p:txBody>
          <a:bodyPr>
            <a:normAutofit/>
          </a:bodyPr>
          <a:lstStyle/>
          <a:p>
            <a:pPr algn="ctr"/>
            <a:r>
              <a:rPr lang="en-US" sz="3800">
                <a:solidFill>
                  <a:srgbClr val="FF0000"/>
                </a:solidFill>
                <a:latin typeface="Calibri Light" panose="020F0302020204030204" pitchFamily="34" charset="0"/>
                <a:cs typeface="Calibri Light" panose="020F0302020204030204" pitchFamily="34" charset="0"/>
              </a:rPr>
              <a:t>BÁO CÁO ĐỒ ÁN CUỐI KỲ</a:t>
            </a:r>
            <a:r>
              <a:rPr lang="en-US" sz="3800">
                <a:latin typeface="Calibri Light" panose="020F0302020204030204" pitchFamily="34" charset="0"/>
                <a:cs typeface="Calibri Light" panose="020F0302020204030204" pitchFamily="34" charset="0"/>
              </a:rPr>
              <a:t/>
            </a:r>
            <a:br>
              <a:rPr lang="en-US" sz="3800">
                <a:latin typeface="Calibri Light" panose="020F0302020204030204" pitchFamily="34" charset="0"/>
                <a:cs typeface="Calibri Light" panose="020F0302020204030204" pitchFamily="34" charset="0"/>
              </a:rPr>
            </a:br>
            <a:r>
              <a:rPr lang="en-US" sz="3800">
                <a:solidFill>
                  <a:srgbClr val="FF0000"/>
                </a:solidFill>
                <a:latin typeface="Calibri Light" panose="020F0302020204030204" pitchFamily="34" charset="0"/>
                <a:cs typeface="Calibri Light" panose="020F0302020204030204" pitchFamily="34" charset="0"/>
              </a:rPr>
              <a:t>PHÁT TRIỂN CÁC HỆ THỐNG THÔNG MINH</a:t>
            </a:r>
          </a:p>
        </p:txBody>
      </p:sp>
      <p:sp>
        <p:nvSpPr>
          <p:cNvPr id="3" name="Content Placeholder 2">
            <a:extLst>
              <a:ext uri="{FF2B5EF4-FFF2-40B4-BE49-F238E27FC236}">
                <a16:creationId xmlns:a16="http://schemas.microsoft.com/office/drawing/2014/main" xmlns="" id="{85FF1BB7-C7FF-2DB8-599E-64AA1DF87E3E}"/>
              </a:ext>
            </a:extLst>
          </p:cNvPr>
          <p:cNvSpPr>
            <a:spLocks noGrp="1"/>
          </p:cNvSpPr>
          <p:nvPr>
            <p:ph idx="1"/>
          </p:nvPr>
        </p:nvSpPr>
        <p:spPr>
          <a:xfrm>
            <a:off x="2116017" y="3141305"/>
            <a:ext cx="8915400" cy="1766597"/>
          </a:xfrm>
        </p:spPr>
        <p:txBody>
          <a:bodyPr>
            <a:normAutofit fontScale="92500" lnSpcReduction="10000"/>
          </a:bodyPr>
          <a:lstStyle/>
          <a:p>
            <a:pPr algn="ctr"/>
            <a:r>
              <a:rPr lang="en-US" sz="3200">
                <a:latin typeface="Calibri Light" panose="020F0302020204030204" pitchFamily="34" charset="0"/>
                <a:cs typeface="Calibri Light" panose="020F0302020204030204" pitchFamily="34" charset="0"/>
              </a:rPr>
              <a:t> ĐỀ TÀI: TRANG WEB GỢI Ý ẨM THỰC DỰA TRÊN NGUYÊN LIỆU</a:t>
            </a:r>
          </a:p>
          <a:p>
            <a:pPr marL="0" indent="0" algn="ctr">
              <a:buNone/>
            </a:pPr>
            <a:endParaRPr lang="en-US" sz="2400">
              <a:latin typeface="Calibri Light" panose="020F0302020204030204" pitchFamily="34" charset="0"/>
              <a:cs typeface="Calibri Light" panose="020F0302020204030204" pitchFamily="34" charset="0"/>
            </a:endParaRPr>
          </a:p>
          <a:p>
            <a:pPr marL="0" indent="0">
              <a:buNone/>
            </a:pPr>
            <a:r>
              <a:rPr lang="en-US" sz="2000">
                <a:latin typeface="Calibri Light" panose="020F0302020204030204" pitchFamily="34" charset="0"/>
                <a:cs typeface="Calibri Light" panose="020F0302020204030204" pitchFamily="34" charset="0"/>
              </a:rPr>
              <a:t>	Giảng Viên Hướng Dẫn: Thầy Nguyễn Ngọc Duy</a:t>
            </a:r>
          </a:p>
          <a:p>
            <a:pPr marL="0" indent="0">
              <a:buNone/>
            </a:pPr>
            <a:endParaRPr lang="en-US">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0543663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A241A3-7F50-6896-E7F5-0F99CC60EDA0}"/>
              </a:ext>
            </a:extLst>
          </p:cNvPr>
          <p:cNvSpPr>
            <a:spLocks noGrp="1"/>
          </p:cNvSpPr>
          <p:nvPr>
            <p:ph type="title"/>
          </p:nvPr>
        </p:nvSpPr>
        <p:spPr/>
        <p:txBody>
          <a:bodyPr/>
          <a:lstStyle/>
          <a:p>
            <a:pPr marL="742950" indent="-742950">
              <a:buFont typeface="+mj-lt"/>
              <a:buAutoNum type="arabicPeriod"/>
            </a:pPr>
            <a:r>
              <a:rPr lang="en-US" b="1">
                <a:latin typeface="Calibri Light" panose="020F0302020204030204" pitchFamily="34" charset="0"/>
                <a:cs typeface="Calibri Light" panose="020F0302020204030204" pitchFamily="34" charset="0"/>
              </a:rPr>
              <a:t> </a:t>
            </a:r>
            <a:r>
              <a:rPr lang="en-US" b="1">
                <a:latin typeface="Calibri Light" panose="020F0302020204030204" pitchFamily="34" charset="0"/>
                <a:ea typeface="Cambria Math" panose="02040503050406030204" pitchFamily="18" charset="0"/>
                <a:cs typeface="Calibri Light" panose="020F0302020204030204" pitchFamily="34" charset="0"/>
              </a:rPr>
              <a:t>CHỨC NĂNG CỦA ADMIN</a:t>
            </a:r>
          </a:p>
        </p:txBody>
      </p:sp>
      <p:sp>
        <p:nvSpPr>
          <p:cNvPr id="3" name="Content Placeholder 2">
            <a:extLst>
              <a:ext uri="{FF2B5EF4-FFF2-40B4-BE49-F238E27FC236}">
                <a16:creationId xmlns:a16="http://schemas.microsoft.com/office/drawing/2014/main" xmlns="" id="{AD75B1DA-35D1-5879-9E93-0EBAE1F1A541}"/>
              </a:ext>
            </a:extLst>
          </p:cNvPr>
          <p:cNvSpPr>
            <a:spLocks noGrp="1"/>
          </p:cNvSpPr>
          <p:nvPr>
            <p:ph idx="1"/>
          </p:nvPr>
        </p:nvSpPr>
        <p:spPr/>
        <p:txBody>
          <a:bodyPr>
            <a:normAutofit/>
          </a:bodyPr>
          <a:lstStyle/>
          <a:p>
            <a:pPr algn="just" rtl="0" fontAlgn="base">
              <a:buFont typeface="Wingdings" panose="05000000000000000000" pitchFamily="2" charset="2"/>
              <a:buChar char="Ø"/>
            </a:pPr>
            <a:r>
              <a:rPr lang="en-US">
                <a:solidFill>
                  <a:srgbClr val="000000"/>
                </a:solidFill>
                <a:latin typeface="Calibri Light" panose="020F0302020204030204" pitchFamily="34" charset="0"/>
                <a:cs typeface="Calibri Light" panose="020F0302020204030204" pitchFamily="34" charset="0"/>
              </a:rPr>
              <a:t>Có 6 chức năng: </a:t>
            </a:r>
          </a:p>
          <a:p>
            <a:pPr lvl="1" algn="just" fontAlgn="base">
              <a:buFont typeface="Courier New" panose="02070309020205020404" pitchFamily="49" charset="0"/>
              <a:buChar char="o"/>
            </a:pPr>
            <a:r>
              <a:rPr lang="en-US" sz="1800">
                <a:solidFill>
                  <a:srgbClr val="000000"/>
                </a:solidFill>
                <a:latin typeface="Calibri Light" panose="020F0302020204030204" pitchFamily="34" charset="0"/>
                <a:cs typeface="Calibri Light" panose="020F0302020204030204" pitchFamily="34" charset="0"/>
              </a:rPr>
              <a:t>Đăng nhập</a:t>
            </a:r>
          </a:p>
          <a:p>
            <a:pPr lvl="1" algn="just" fontAlgn="base">
              <a:buFont typeface="Courier New" panose="02070309020205020404" pitchFamily="49" charset="0"/>
              <a:buChar char="o"/>
            </a:pPr>
            <a:r>
              <a:rPr lang="en-US" sz="1800">
                <a:solidFill>
                  <a:srgbClr val="000000"/>
                </a:solidFill>
                <a:latin typeface="Calibri Light" panose="020F0302020204030204" pitchFamily="34" charset="0"/>
                <a:cs typeface="Calibri Light" panose="020F0302020204030204" pitchFamily="34" charset="0"/>
              </a:rPr>
              <a:t>Đăng xuất</a:t>
            </a:r>
            <a:endParaRPr lang="en-US" sz="1800" b="0" i="0">
              <a:solidFill>
                <a:srgbClr val="000000"/>
              </a:solidFill>
              <a:effectLst/>
              <a:latin typeface="Calibri Light" panose="020F0302020204030204" pitchFamily="34" charset="0"/>
              <a:cs typeface="Calibri Light" panose="020F0302020204030204" pitchFamily="34" charset="0"/>
            </a:endParaRPr>
          </a:p>
          <a:p>
            <a:pPr lvl="1" algn="just" fontAlgn="base">
              <a:buFont typeface="Courier New" panose="02070309020205020404" pitchFamily="49" charset="0"/>
              <a:buChar char="o"/>
            </a:pPr>
            <a:r>
              <a:rPr lang="vi-VN" sz="1800" b="0" i="0">
                <a:solidFill>
                  <a:srgbClr val="000000"/>
                </a:solidFill>
                <a:effectLst/>
                <a:latin typeface="Calibri Light" panose="020F0302020204030204" pitchFamily="34" charset="0"/>
                <a:cs typeface="Calibri Light" panose="020F0302020204030204" pitchFamily="34" charset="0"/>
              </a:rPr>
              <a:t>Quản lý người dùng </a:t>
            </a:r>
            <a:r>
              <a:rPr lang="en-US" sz="1800" b="0" i="0">
                <a:solidFill>
                  <a:srgbClr val="000000"/>
                </a:solidFill>
                <a:effectLst/>
                <a:latin typeface="Calibri Light" panose="020F0302020204030204" pitchFamily="34" charset="0"/>
                <a:cs typeface="Calibri Light" panose="020F0302020204030204" pitchFamily="34" charset="0"/>
              </a:rPr>
              <a:t>(Xem)</a:t>
            </a:r>
            <a:endParaRPr lang="vi-VN" sz="1800" b="0" i="0">
              <a:solidFill>
                <a:srgbClr val="000000"/>
              </a:solidFill>
              <a:effectLst/>
              <a:latin typeface="Calibri Light" panose="020F0302020204030204" pitchFamily="34" charset="0"/>
              <a:cs typeface="Calibri Light" panose="020F0302020204030204" pitchFamily="34" charset="0"/>
            </a:endParaRPr>
          </a:p>
          <a:p>
            <a:pPr lvl="1" algn="just" fontAlgn="base">
              <a:buFont typeface="Courier New" panose="02070309020205020404" pitchFamily="49" charset="0"/>
              <a:buChar char="o"/>
            </a:pPr>
            <a:r>
              <a:rPr lang="vi-VN" sz="1800" b="0" i="0">
                <a:solidFill>
                  <a:srgbClr val="000000"/>
                </a:solidFill>
                <a:effectLst/>
                <a:latin typeface="Calibri Light" panose="020F0302020204030204" pitchFamily="34" charset="0"/>
                <a:cs typeface="Calibri Light" panose="020F0302020204030204" pitchFamily="34" charset="0"/>
              </a:rPr>
              <a:t>Quản lý các bài đăng </a:t>
            </a:r>
            <a:r>
              <a:rPr lang="en-US" sz="1800" b="0" i="0">
                <a:solidFill>
                  <a:srgbClr val="000000"/>
                </a:solidFill>
                <a:effectLst/>
                <a:latin typeface="Calibri Light" panose="020F0302020204030204" pitchFamily="34" charset="0"/>
                <a:cs typeface="Calibri Light" panose="020F0302020204030204" pitchFamily="34" charset="0"/>
              </a:rPr>
              <a:t>(Xem, Xóa, Duyệt)</a:t>
            </a:r>
            <a:endParaRPr lang="vi-VN" sz="1800" b="0" i="0">
              <a:solidFill>
                <a:srgbClr val="000000"/>
              </a:solidFill>
              <a:effectLst/>
              <a:latin typeface="Calibri Light" panose="020F0302020204030204" pitchFamily="34" charset="0"/>
              <a:cs typeface="Calibri Light" panose="020F0302020204030204" pitchFamily="34" charset="0"/>
            </a:endParaRPr>
          </a:p>
          <a:p>
            <a:pPr lvl="1" algn="just" fontAlgn="base">
              <a:buFont typeface="Courier New" panose="02070309020205020404" pitchFamily="49" charset="0"/>
              <a:buChar char="o"/>
            </a:pPr>
            <a:r>
              <a:rPr lang="vi-VN" sz="1800" b="0" i="0">
                <a:solidFill>
                  <a:srgbClr val="000000"/>
                </a:solidFill>
                <a:effectLst/>
                <a:latin typeface="Calibri Light" panose="020F0302020204030204" pitchFamily="34" charset="0"/>
                <a:cs typeface="Calibri Light" panose="020F0302020204030204" pitchFamily="34" charset="0"/>
              </a:rPr>
              <a:t>Quản lý các món ăn </a:t>
            </a:r>
            <a:r>
              <a:rPr lang="en-US" sz="1800" b="0" i="0">
                <a:solidFill>
                  <a:srgbClr val="000000"/>
                </a:solidFill>
                <a:effectLst/>
                <a:latin typeface="Calibri Light" panose="020F0302020204030204" pitchFamily="34" charset="0"/>
                <a:cs typeface="Calibri Light" panose="020F0302020204030204" pitchFamily="34" charset="0"/>
              </a:rPr>
              <a:t>(Xem và Xóa)</a:t>
            </a:r>
            <a:endParaRPr lang="vi-VN" sz="1800" b="0" i="0">
              <a:solidFill>
                <a:srgbClr val="000000"/>
              </a:solidFill>
              <a:effectLst/>
              <a:latin typeface="Calibri Light" panose="020F0302020204030204" pitchFamily="34" charset="0"/>
              <a:cs typeface="Calibri Light" panose="020F0302020204030204" pitchFamily="34" charset="0"/>
            </a:endParaRPr>
          </a:p>
          <a:p>
            <a:pPr lvl="1" algn="just" fontAlgn="base">
              <a:buFont typeface="Courier New" panose="02070309020205020404" pitchFamily="49" charset="0"/>
              <a:buChar char="o"/>
            </a:pPr>
            <a:r>
              <a:rPr lang="vi-VN" sz="1800" b="0" i="0">
                <a:solidFill>
                  <a:srgbClr val="000000"/>
                </a:solidFill>
                <a:effectLst/>
                <a:latin typeface="Calibri Light" panose="020F0302020204030204" pitchFamily="34" charset="0"/>
                <a:cs typeface="Calibri Light" panose="020F0302020204030204" pitchFamily="34" charset="0"/>
              </a:rPr>
              <a:t>Quản lý danh mục </a:t>
            </a:r>
            <a:r>
              <a:rPr lang="en-US" sz="1800" b="0" i="0">
                <a:solidFill>
                  <a:srgbClr val="000000"/>
                </a:solidFill>
                <a:effectLst/>
                <a:latin typeface="Calibri Light" panose="020F0302020204030204" pitchFamily="34" charset="0"/>
                <a:cs typeface="Calibri Light" panose="020F0302020204030204" pitchFamily="34" charset="0"/>
              </a:rPr>
              <a:t>(Thêm và Sửa)</a:t>
            </a:r>
            <a:endParaRPr lang="vi-VN" sz="1800" b="0" i="0">
              <a:solidFill>
                <a:srgbClr val="000000"/>
              </a:solidFill>
              <a:effectLst/>
              <a:latin typeface="Calibri Light" panose="020F0302020204030204" pitchFamily="34" charset="0"/>
              <a:cs typeface="Calibri Light" panose="020F0302020204030204" pitchFamily="34" charset="0"/>
            </a:endParaRPr>
          </a:p>
          <a:p>
            <a:endParaRPr lang="en-US">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87932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noAutofit/>
          </a:bodyPr>
          <a:lstStyle/>
          <a:p>
            <a:pPr marL="742950" indent="-742950">
              <a:buFont typeface="+mj-lt"/>
              <a:buAutoNum type="arabicPeriod" startAt="2"/>
            </a:pPr>
            <a:r>
              <a:rPr lang="en-US" b="1">
                <a:latin typeface="Calibri Light" panose="020F0302020204030204" pitchFamily="34" charset="0"/>
                <a:cs typeface="Calibri Light" panose="020F0302020204030204" pitchFamily="34" charset="0"/>
              </a:rPr>
              <a:t>CHỨC NĂNG CỦA NGƯỜI DÙNG CHƯA CÓ  TÀI KHOẢN</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p:txBody>
          <a:bodyPr>
            <a:norm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Có 7 chức năng</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Đăng Ký </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Tìm kiếm món ăn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Tìm kiếm món ăn theo nguyên liệu</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mục món ăn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sách món ăn phổ biến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chi tiết món ăn</a:t>
            </a: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697408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3"/>
            </a:pPr>
            <a:r>
              <a:rPr lang="en-US" b="1">
                <a:latin typeface="Calibri Light" panose="020F0302020204030204" pitchFamily="34" charset="0"/>
                <a:cs typeface="Calibri Light" panose="020F0302020204030204" pitchFamily="34" charset="0"/>
              </a:rPr>
              <a:t>CHỨC NĂNG CỦA NGƯỜI DÙNG CÓ  TÀI KHOẢN</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Có 8 chức năng</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Đăng nhập/đăng xuất</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Chỉnh sửa tài khoản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sách gợi ý món ăn </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Tạo món ăn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Thực hiện Yêu thích/lưu món ăn </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sách các món ăn đã tạo</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Chỉnh sửa các món ăn đã tạo</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sách các món ăn đã lưu</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Xem danh sách các món ăn yêu thích </a:t>
            </a:r>
          </a:p>
          <a:p>
            <a:pPr lvl="1">
              <a:buFont typeface="Courier New" panose="02070309020205020404" pitchFamily="49" charset="0"/>
              <a:buChar char="o"/>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60906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C58CB-B091-DEE0-6D3D-4F739CE47D21}"/>
              </a:ext>
            </a:extLst>
          </p:cNvPr>
          <p:cNvSpPr>
            <a:spLocks noGrp="1"/>
          </p:cNvSpPr>
          <p:nvPr>
            <p:ph type="title"/>
          </p:nvPr>
        </p:nvSpPr>
        <p:spPr>
          <a:xfrm>
            <a:off x="1967774" y="2788555"/>
            <a:ext cx="8911687" cy="1280890"/>
          </a:xfrm>
        </p:spPr>
        <p:txBody>
          <a:bodyPr>
            <a:normAutofit fontScale="90000"/>
          </a:bodyPr>
          <a:lstStyle/>
          <a:p>
            <a:pPr marL="857250" indent="-857250" algn="ctr">
              <a:buFont typeface="+mj-lt"/>
              <a:buAutoNum type="romanUcPeriod" startAt="4"/>
            </a:pPr>
            <a:r>
              <a:rPr lang="en-US" sz="4000">
                <a:latin typeface="Calibri Light" panose="020F0302020204030204" pitchFamily="34" charset="0"/>
                <a:cs typeface="Calibri Light" panose="020F0302020204030204" pitchFamily="34" charset="0"/>
              </a:rPr>
              <a:t>GIỚI THIỆU VÀ PHÂN TÍCH CHỨC NĂNG THÔNG MINH</a:t>
            </a:r>
          </a:p>
        </p:txBody>
      </p:sp>
    </p:spTree>
    <p:extLst>
      <p:ext uri="{BB962C8B-B14F-4D97-AF65-F5344CB8AC3E}">
        <p14:creationId xmlns:p14="http://schemas.microsoft.com/office/powerpoint/2010/main" val="1979993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a:pPr>
            <a:r>
              <a:rPr lang="en-US" b="1">
                <a:latin typeface="Calibri Light" panose="020F0302020204030204" pitchFamily="34" charset="0"/>
                <a:cs typeface="Calibri Light" panose="020F0302020204030204" pitchFamily="34" charset="0"/>
              </a:rPr>
              <a:t>GIỚI THIỆU</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Có 2 chức năng</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Tìm kiếm món ăn dựa trên những nguyên liệu mà người dùng có sẵn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Gợi ý món ăn theo hành vi người dùng</a:t>
            </a: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763333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2"/>
            </a:pPr>
            <a:r>
              <a:rPr lang="en-US" b="1">
                <a:latin typeface="Calibri Light" panose="020F0302020204030204" pitchFamily="34" charset="0"/>
                <a:cs typeface="Calibri Light" panose="020F0302020204030204" pitchFamily="34" charset="0"/>
              </a:rPr>
              <a:t>MỤC TIÊU CHO TỪNG CHỨC NĂNG</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Tìm kiếm món ăn dựa trên những nguyên liệu có sẵn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Giúp người dung dễ dàng lựa chọn món tương ứng với những nguyên liệu có sẵn </a:t>
            </a:r>
          </a:p>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Gợi ý món ăn theo hành vi người dung</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Người dung có thể dễ dàng lựa chọn cho mình những món ăn mà mình yêu thích</a:t>
            </a:r>
          </a:p>
          <a:p>
            <a:pPr lvl="1">
              <a:buFont typeface="Courier New" panose="02070309020205020404" pitchFamily="49" charset="0"/>
              <a:buChar char="o"/>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248614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a:xfrm>
            <a:off x="2163717" y="171575"/>
            <a:ext cx="8911687" cy="1280890"/>
          </a:xfrm>
        </p:spPr>
        <p:txBody>
          <a:bodyPr>
            <a:normAutofit fontScale="90000"/>
          </a:bodyPr>
          <a:lstStyle/>
          <a:p>
            <a:pPr marL="742950" indent="-742950">
              <a:buFont typeface="+mj-lt"/>
              <a:buAutoNum type="arabicPeriod" startAt="3"/>
            </a:pPr>
            <a:r>
              <a:rPr lang="en-US" b="1">
                <a:latin typeface="Calibri Light" panose="020F0302020204030204" pitchFamily="34" charset="0"/>
                <a:cs typeface="Calibri Light" panose="020F0302020204030204" pitchFamily="34" charset="0"/>
              </a:rPr>
              <a:t>PHÂN TÍCH CHỨC NĂNG 1</a:t>
            </a:r>
            <a:br>
              <a:rPr lang="en-US" b="1">
                <a:latin typeface="Calibri Light" panose="020F0302020204030204" pitchFamily="34" charset="0"/>
                <a:cs typeface="Calibri Light" panose="020F0302020204030204" pitchFamily="34" charset="0"/>
              </a:rPr>
            </a:br>
            <a:r>
              <a:rPr lang="en-US" b="1">
                <a:latin typeface="Calibri Light" panose="020F0302020204030204" pitchFamily="34" charset="0"/>
                <a:cs typeface="Calibri Light" panose="020F0302020204030204" pitchFamily="34" charset="0"/>
              </a:rPr>
              <a:t/>
            </a:r>
            <a:br>
              <a:rPr lang="en-US" b="1">
                <a:latin typeface="Calibri Light" panose="020F0302020204030204" pitchFamily="34" charset="0"/>
                <a:cs typeface="Calibri Light" panose="020F0302020204030204" pitchFamily="34" charset="0"/>
              </a:rPr>
            </a:br>
            <a:endParaRPr lang="en-US" b="1">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274699" y="1004082"/>
            <a:ext cx="9353972" cy="5682343"/>
          </a:xfrm>
        </p:spPr>
        <p:txBody>
          <a:bodyPr>
            <a:noAutofit/>
          </a:bodyPr>
          <a:lstStyle/>
          <a:p>
            <a:pPr algn="just">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Ý tưởng CHỨC NĂNG TÌM KIẾM MÓN ĂN DỰA TRÊN NGUYÊN LIỆU CÓ SẴN</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Người dung có thể nhập nhiều nguyên liệu lên thanh tìm kiếm</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Mỗi khi nhập 1 nguyên liệu, thanh gợi ý sẽ hiển thị theo từ khóa người dung</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Sau khi người dung lựa chọn xong mỗi nguyên liệu thì nguyên liệu tương ứng sẽ thay thế từ khóa mà người dung đã nhập và đồng thời thêm dấu phẩy để ngăn cách giữa các nguyên liệu</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Sau khi người dung nhập xong các nguyên liệu và nhấn nút tìm kiếm thì dữ liệu sẽ được đưa lên server để xử lý</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Dữ liệu đưa lên là một chuôi string và nó sẽ được tách thành một list chứa các tên  nguyên liệu </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Tạo một vòng lặp for để lặp qua danh sách các món ăn, tạo một vòng lặp for lặp qua list các nguyên liệu mà người dung đã tìm kiếm. Bên trong vòng for đó sẽ tạo them một vòng lặp để thực hiện lặp qua tất cả các nguyên liệu của mỗi món ăn.</a:t>
            </a:r>
          </a:p>
          <a:p>
            <a:pPr lvl="1" algn="just">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Ở mỗi nguyên liệu mà do người dung tìm kiếm sẽ được kiểm tra xem nó có tồn tại trong tất cả nguyên liệu của từng món ăn hay kh?. Nếu có thì thêm món ăn vào list tìm kiếm và break ra khỏi vòng lặp. Và tiếp tục lặp tương tự với nguyên liệu thứ 2,…</a:t>
            </a:r>
          </a:p>
          <a:p>
            <a:pPr lvl="1" algn="just">
              <a:buFont typeface="Courier New" panose="02070309020205020404" pitchFamily="49" charset="0"/>
              <a:buChar char="o"/>
            </a:pPr>
            <a:endParaRPr lang="en-US" sz="1800">
              <a:latin typeface="Calibri Light" panose="020F0302020204030204" pitchFamily="34" charset="0"/>
              <a:cs typeface="Calibri Light" panose="020F0302020204030204" pitchFamily="34" charset="0"/>
            </a:endParaRPr>
          </a:p>
          <a:p>
            <a:pPr lvl="1" algn="just">
              <a:buFont typeface="Courier New" panose="02070309020205020404" pitchFamily="49" charset="0"/>
              <a:buChar char="o"/>
            </a:pPr>
            <a:endParaRPr lang="en-US" sz="1800">
              <a:latin typeface="Calibri Light" panose="020F0302020204030204" pitchFamily="34" charset="0"/>
              <a:cs typeface="Calibri Light" panose="020F0302020204030204" pitchFamily="34" charset="0"/>
            </a:endParaRPr>
          </a:p>
          <a:p>
            <a:pPr algn="just">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8132726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4"/>
            </a:pPr>
            <a:r>
              <a:rPr lang="en-US" b="1" dirty="0">
                <a:latin typeface="Calibri Light" panose="020F0302020204030204" pitchFamily="34" charset="0"/>
                <a:cs typeface="Calibri Light" panose="020F0302020204030204" pitchFamily="34" charset="0"/>
              </a:rPr>
              <a:t>ĐOẠN CODE CHO CHỨC NĂNG 1</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dirty="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dirty="0">
              <a:latin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xmlns="" id="{3BF4F6CA-CA37-C882-FB37-F9334ABE3C8F}"/>
              </a:ext>
            </a:extLst>
          </p:cNvPr>
          <p:cNvPicPr>
            <a:picLocks noChangeAspect="1"/>
          </p:cNvPicPr>
          <p:nvPr/>
        </p:nvPicPr>
        <p:blipFill>
          <a:blip r:embed="rId2"/>
          <a:stretch>
            <a:fillRect/>
          </a:stretch>
        </p:blipFill>
        <p:spPr>
          <a:xfrm>
            <a:off x="1673157" y="1634247"/>
            <a:ext cx="9961124" cy="4873558"/>
          </a:xfrm>
          <a:prstGeom prst="rect">
            <a:avLst/>
          </a:prstGeom>
        </p:spPr>
      </p:pic>
    </p:spTree>
    <p:extLst>
      <p:ext uri="{BB962C8B-B14F-4D97-AF65-F5344CB8AC3E}">
        <p14:creationId xmlns:p14="http://schemas.microsoft.com/office/powerpoint/2010/main" val="4148139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5"/>
            </a:pPr>
            <a:r>
              <a:rPr lang="en-US" b="1">
                <a:latin typeface="Calibri Light" panose="020F0302020204030204" pitchFamily="34" charset="0"/>
                <a:cs typeface="Calibri Light" panose="020F0302020204030204" pitchFamily="34" charset="0"/>
              </a:rPr>
              <a:t>DEMO CHỨC NĂNG 1</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xmlns="" id="{3D2EAAC3-A41C-0E5B-C25D-B1C4322CB954}"/>
              </a:ext>
            </a:extLst>
          </p:cNvPr>
          <p:cNvPicPr>
            <a:picLocks noChangeAspect="1"/>
          </p:cNvPicPr>
          <p:nvPr/>
        </p:nvPicPr>
        <p:blipFill>
          <a:blip r:embed="rId2"/>
          <a:stretch>
            <a:fillRect/>
          </a:stretch>
        </p:blipFill>
        <p:spPr>
          <a:xfrm>
            <a:off x="2140085" y="1695854"/>
            <a:ext cx="9364527" cy="4636851"/>
          </a:xfrm>
          <a:prstGeom prst="rect">
            <a:avLst/>
          </a:prstGeom>
        </p:spPr>
      </p:pic>
    </p:spTree>
    <p:extLst>
      <p:ext uri="{BB962C8B-B14F-4D97-AF65-F5344CB8AC3E}">
        <p14:creationId xmlns:p14="http://schemas.microsoft.com/office/powerpoint/2010/main" val="2165155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5"/>
            </a:pPr>
            <a:r>
              <a:rPr lang="en-US" b="1">
                <a:latin typeface="Calibri Light" panose="020F0302020204030204" pitchFamily="34" charset="0"/>
                <a:cs typeface="Calibri Light" panose="020F0302020204030204" pitchFamily="34" charset="0"/>
              </a:rPr>
              <a:t>DEMO CHỨC NĂNG 1</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xmlns="" id="{323B1D8A-5508-DB45-25BB-22BA57D8B101}"/>
              </a:ext>
            </a:extLst>
          </p:cNvPr>
          <p:cNvPicPr>
            <a:picLocks noChangeAspect="1"/>
          </p:cNvPicPr>
          <p:nvPr/>
        </p:nvPicPr>
        <p:blipFill>
          <a:blip r:embed="rId2"/>
          <a:stretch>
            <a:fillRect/>
          </a:stretch>
        </p:blipFill>
        <p:spPr>
          <a:xfrm>
            <a:off x="1926077" y="1877438"/>
            <a:ext cx="9669293" cy="4509796"/>
          </a:xfrm>
          <a:prstGeom prst="rect">
            <a:avLst/>
          </a:prstGeom>
        </p:spPr>
      </p:pic>
    </p:spTree>
    <p:extLst>
      <p:ext uri="{BB962C8B-B14F-4D97-AF65-F5344CB8AC3E}">
        <p14:creationId xmlns:p14="http://schemas.microsoft.com/office/powerpoint/2010/main" val="629519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A8D331-5C81-2D20-1671-681D46BE4374}"/>
              </a:ext>
            </a:extLst>
          </p:cNvPr>
          <p:cNvSpPr>
            <a:spLocks noGrp="1"/>
          </p:cNvSpPr>
          <p:nvPr>
            <p:ph type="title"/>
          </p:nvPr>
        </p:nvSpPr>
        <p:spPr/>
        <p:txBody>
          <a:bodyPr/>
          <a:lstStyle/>
          <a:p>
            <a:pPr algn="ctr"/>
            <a:r>
              <a:rPr lang="en-US">
                <a:latin typeface="Calibri Light" panose="020F0302020204030204" pitchFamily="34" charset="0"/>
                <a:cs typeface="Calibri Light" panose="020F0302020204030204" pitchFamily="34" charset="0"/>
              </a:rPr>
              <a:t>THÀNH VIÊN</a:t>
            </a:r>
          </a:p>
        </p:txBody>
      </p:sp>
      <p:sp>
        <p:nvSpPr>
          <p:cNvPr id="3" name="Content Placeholder 2">
            <a:extLst>
              <a:ext uri="{FF2B5EF4-FFF2-40B4-BE49-F238E27FC236}">
                <a16:creationId xmlns:a16="http://schemas.microsoft.com/office/drawing/2014/main" xmlns="" id="{68487696-1AB2-CA6E-1809-6B1809A2C3B6}"/>
              </a:ext>
            </a:extLst>
          </p:cNvPr>
          <p:cNvSpPr>
            <a:spLocks noGrp="1"/>
          </p:cNvSpPr>
          <p:nvPr>
            <p:ph idx="1"/>
          </p:nvPr>
        </p:nvSpPr>
        <p:spPr>
          <a:xfrm>
            <a:off x="2592925" y="2456268"/>
            <a:ext cx="8915400" cy="3777622"/>
          </a:xfrm>
        </p:spPr>
        <p:txBody>
          <a:bodyPr>
            <a:normAutofit/>
          </a:bodyPr>
          <a:lstStyle/>
          <a:p>
            <a:pPr marL="0" marR="0" indent="0" algn="l" rtl="0" fontAlgn="t">
              <a:lnSpc>
                <a:spcPct val="107000"/>
              </a:lnSpc>
              <a:spcBef>
                <a:spcPts val="0"/>
              </a:spcBef>
              <a:spcAft>
                <a:spcPts val="800"/>
              </a:spcAft>
              <a:buNone/>
            </a:pPr>
            <a:r>
              <a:rPr lang="en-US" sz="2200" kern="100" dirty="0">
                <a:solidFill>
                  <a:srgbClr val="000000"/>
                </a:solidFill>
                <a:latin typeface="Calibri Light" panose="020F0302020204030204" pitchFamily="34" charset="0"/>
                <a:ea typeface="Arial" panose="020B0604020202020204" pitchFamily="34" charset="0"/>
                <a:cs typeface="Calibri Light" panose="020F0302020204030204" pitchFamily="34" charset="0"/>
              </a:rPr>
              <a:t>1</a:t>
            </a:r>
            <a:r>
              <a:rPr lang="en-US" sz="2200" b="0" i="0" u="none" strike="noStrike" kern="100" dirty="0">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 </a:t>
            </a:r>
            <a:r>
              <a:rPr lang="en-US" sz="2200" b="0" i="0" u="none" strike="noStrike" kern="100" dirty="0" err="1">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Vũ</a:t>
            </a:r>
            <a:r>
              <a:rPr lang="en-US" sz="2200" b="0" i="0" u="none" strike="noStrike" kern="100" dirty="0">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 </a:t>
            </a:r>
            <a:r>
              <a:rPr lang="en-US" sz="2200" b="0" i="0" u="none" strike="noStrike" kern="100" dirty="0" err="1">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Hoàng</a:t>
            </a:r>
            <a:r>
              <a:rPr lang="en-US" sz="2200" b="0" i="0" u="none" strike="noStrike" kern="100" dirty="0">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 </a:t>
            </a:r>
            <a:r>
              <a:rPr lang="en-US" sz="2200" b="0" i="0" u="none" strike="noStrike" kern="100" dirty="0" err="1">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Mạnh</a:t>
            </a:r>
            <a:r>
              <a:rPr lang="en-US" sz="2200" b="0" i="0" u="none" strike="noStrike" kern="100" dirty="0">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			      N20DCCN001		D20CQCNPM01-N</a:t>
            </a:r>
            <a:endParaRPr lang="en-US" sz="2200" b="0" i="0" u="none" strike="noStrike" dirty="0">
              <a:effectLst/>
              <a:latin typeface="Calibri Light" panose="020F0302020204030204" pitchFamily="34" charset="0"/>
              <a:cs typeface="Calibri Light" panose="020F0302020204030204" pitchFamily="34" charset="0"/>
            </a:endParaRPr>
          </a:p>
          <a:p>
            <a:pPr marL="0" marR="0" indent="0" algn="l" rtl="0" fontAlgn="t">
              <a:lnSpc>
                <a:spcPct val="107000"/>
              </a:lnSpc>
              <a:spcBef>
                <a:spcPts val="0"/>
              </a:spcBef>
              <a:spcAft>
                <a:spcPts val="800"/>
              </a:spcAft>
              <a:buNone/>
            </a:pPr>
            <a:r>
              <a:rPr lang="en-US" sz="2200" kern="100" dirty="0">
                <a:solidFill>
                  <a:srgbClr val="000000"/>
                </a:solidFill>
                <a:latin typeface="Calibri Light" panose="020F0302020204030204" pitchFamily="34" charset="0"/>
                <a:ea typeface="Arial" panose="020B0604020202020204" pitchFamily="34" charset="0"/>
                <a:cs typeface="Calibri Light" panose="020F0302020204030204" pitchFamily="34" charset="0"/>
              </a:rPr>
              <a:t>2</a:t>
            </a:r>
            <a:r>
              <a:rPr lang="en-US" sz="2200" b="0" i="0" u="none" strike="noStrike" kern="100" dirty="0" smtClean="0">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 </a:t>
            </a:r>
            <a:r>
              <a:rPr lang="en-US" sz="2200" b="0" i="0" u="none" strike="noStrike" kern="100" dirty="0" err="1">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Nguyễn</a:t>
            </a:r>
            <a:r>
              <a:rPr lang="en-US" sz="2200" b="0" i="0" u="none" strike="noStrike" kern="100" dirty="0">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 Thanh </a:t>
            </a:r>
            <a:r>
              <a:rPr lang="en-US" sz="2200" b="0" i="0" u="none" strike="noStrike" kern="100" dirty="0" err="1">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Trúc</a:t>
            </a:r>
            <a:r>
              <a:rPr lang="en-US" sz="2200" b="0" i="0" u="none" strike="noStrike" kern="100" dirty="0">
                <a:solidFill>
                  <a:srgbClr val="000000"/>
                </a:solidFill>
                <a:effectLst/>
                <a:latin typeface="Calibri Light" panose="020F0302020204030204" pitchFamily="34" charset="0"/>
                <a:ea typeface="Arial" panose="020B0604020202020204" pitchFamily="34" charset="0"/>
                <a:cs typeface="Calibri Light" panose="020F0302020204030204" pitchFamily="34" charset="0"/>
              </a:rPr>
              <a:t>			N20DCCN158		D20CQCNPM02-N</a:t>
            </a:r>
            <a:endParaRPr lang="en-US" sz="2200" b="0" i="0" u="none" strike="noStrike" dirty="0">
              <a:effectLst/>
              <a:latin typeface="Calibri Light" panose="020F0302020204030204" pitchFamily="34" charset="0"/>
              <a:cs typeface="Calibri Light" panose="020F0302020204030204" pitchFamily="34" charset="0"/>
            </a:endParaRPr>
          </a:p>
          <a:p>
            <a:endParaRPr lang="en-US" sz="22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4259073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normAutofit fontScale="90000"/>
          </a:bodyPr>
          <a:lstStyle/>
          <a:p>
            <a:pPr marL="742950" indent="-742950">
              <a:buFont typeface="+mj-lt"/>
              <a:buAutoNum type="arabicPeriod" startAt="6"/>
            </a:pPr>
            <a:r>
              <a:rPr lang="en-US" b="1">
                <a:latin typeface="Calibri Light" panose="020F0302020204030204" pitchFamily="34" charset="0"/>
                <a:cs typeface="Calibri Light" panose="020F0302020204030204" pitchFamily="34" charset="0"/>
              </a:rPr>
              <a:t>PHÂN TÍCH CHỨC NĂNG 2</a:t>
            </a:r>
            <a:br>
              <a:rPr lang="en-US" b="1">
                <a:latin typeface="Calibri Light" panose="020F0302020204030204" pitchFamily="34" charset="0"/>
                <a:cs typeface="Calibri Light" panose="020F0302020204030204" pitchFamily="34" charset="0"/>
              </a:rPr>
            </a:br>
            <a:r>
              <a:rPr lang="en-US" b="1">
                <a:latin typeface="Calibri Light" panose="020F0302020204030204" pitchFamily="34" charset="0"/>
                <a:cs typeface="Calibri Light" panose="020F0302020204030204" pitchFamily="34" charset="0"/>
              </a:rPr>
              <a:t/>
            </a:r>
            <a:br>
              <a:rPr lang="en-US" b="1">
                <a:latin typeface="Calibri Light" panose="020F0302020204030204" pitchFamily="34" charset="0"/>
                <a:cs typeface="Calibri Light" panose="020F0302020204030204" pitchFamily="34" charset="0"/>
              </a:rPr>
            </a:br>
            <a:endParaRPr lang="en-US" b="1">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1" y="1452465"/>
            <a:ext cx="9437947" cy="5274905"/>
          </a:xfrm>
        </p:spPr>
        <p:txBody>
          <a:bodyPr>
            <a:noAutofit/>
          </a:bodyPr>
          <a:lstStyle/>
          <a:p>
            <a:pPr algn="just">
              <a:buFont typeface="Wingdings" panose="05000000000000000000" pitchFamily="2" charset="2"/>
              <a:buChar char="Ø"/>
            </a:pPr>
            <a:r>
              <a:rPr lang="en-US" sz="2000" dirty="0">
                <a:latin typeface="Calibri Light" panose="020F0302020204030204" pitchFamily="34" charset="0"/>
                <a:cs typeface="Calibri Light" panose="020F0302020204030204" pitchFamily="34" charset="0"/>
              </a:rPr>
              <a:t>Ý tưởng CHỨC NĂNG GỢI Ý MÓN ĂN THEO HÀNH VI NGƯỜI DÙNG</a:t>
            </a:r>
          </a:p>
          <a:p>
            <a:pPr lvl="1" algn="just">
              <a:buFont typeface="Wingdings" panose="05000000000000000000" pitchFamily="2" charset="2"/>
              <a:buChar char="Ø"/>
            </a:pPr>
            <a:r>
              <a:rPr lang="en-US" sz="1800" dirty="0">
                <a:latin typeface="Calibri Light" panose="020F0302020204030204" pitchFamily="34" charset="0"/>
                <a:cs typeface="Calibri Light" panose="020F0302020204030204" pitchFamily="34" charset="0"/>
              </a:rPr>
              <a:t>Thu </a:t>
            </a:r>
            <a:r>
              <a:rPr lang="en-US" sz="1800" dirty="0" err="1">
                <a:latin typeface="Calibri Light" panose="020F0302020204030204" pitchFamily="34" charset="0"/>
                <a:cs typeface="Calibri Light" panose="020F0302020204030204" pitchFamily="34" charset="0"/>
              </a:rPr>
              <a:t>thập</a:t>
            </a:r>
            <a:r>
              <a:rPr lang="en-US" sz="1800" dirty="0">
                <a:latin typeface="Calibri Light" panose="020F0302020204030204" pitchFamily="34" charset="0"/>
                <a:cs typeface="Calibri Light" panose="020F0302020204030204" pitchFamily="34" charset="0"/>
              </a:rPr>
              <a:t> dữ liệu </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Lưu lại lịch sử tìm kiếm của người dùng </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Theo </a:t>
            </a:r>
            <a:r>
              <a:rPr lang="en-US" sz="1600" dirty="0" err="1">
                <a:latin typeface="Calibri Light" panose="020F0302020204030204" pitchFamily="34" charset="0"/>
                <a:cs typeface="Calibri Light" panose="020F0302020204030204" pitchFamily="34" charset="0"/>
              </a:rPr>
              <a:t>dõi</a:t>
            </a:r>
            <a:r>
              <a:rPr lang="en-US" sz="1600" dirty="0">
                <a:latin typeface="Calibri Light" panose="020F0302020204030204" pitchFamily="34" charset="0"/>
                <a:cs typeface="Calibri Light" panose="020F0302020204030204" pitchFamily="34" charset="0"/>
              </a:rPr>
              <a:t> những </a:t>
            </a:r>
            <a:r>
              <a:rPr lang="en-US" sz="1600" dirty="0" err="1">
                <a:latin typeface="Calibri Light" panose="020F0302020204030204" pitchFamily="34" charset="0"/>
                <a:cs typeface="Calibri Light" panose="020F0302020204030204" pitchFamily="34" charset="0"/>
              </a:rPr>
              <a:t>món</a:t>
            </a:r>
            <a:r>
              <a:rPr lang="en-US" sz="1600" dirty="0">
                <a:latin typeface="Calibri Light" panose="020F0302020204030204" pitchFamily="34" charset="0"/>
                <a:cs typeface="Calibri Light" panose="020F0302020204030204" pitchFamily="34" charset="0"/>
              </a:rPr>
              <a:t> ăn mà người dùng </a:t>
            </a:r>
            <a:r>
              <a:rPr lang="en-US" sz="1600" dirty="0" err="1">
                <a:latin typeface="Calibri Light" panose="020F0302020204030204" pitchFamily="34" charset="0"/>
                <a:cs typeface="Calibri Light" panose="020F0302020204030204" pitchFamily="34" charset="0"/>
              </a:rPr>
              <a:t>đã</a:t>
            </a:r>
            <a:r>
              <a:rPr lang="en-US" sz="1600" dirty="0">
                <a:latin typeface="Calibri Light" panose="020F0302020204030204" pitchFamily="34" charset="0"/>
                <a:cs typeface="Calibri Light" panose="020F0302020204030204" pitchFamily="34" charset="0"/>
              </a:rPr>
              <a:t> xem gần đây</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Lưu lại thông tin những </a:t>
            </a:r>
            <a:r>
              <a:rPr lang="en-US" sz="1600" dirty="0" err="1">
                <a:latin typeface="Calibri Light" panose="020F0302020204030204" pitchFamily="34" charset="0"/>
                <a:cs typeface="Calibri Light" panose="020F0302020204030204" pitchFamily="34" charset="0"/>
              </a:rPr>
              <a:t>món</a:t>
            </a:r>
            <a:r>
              <a:rPr lang="en-US" sz="1600" dirty="0">
                <a:latin typeface="Calibri Light" panose="020F0302020204030204" pitchFamily="34" charset="0"/>
                <a:cs typeface="Calibri Light" panose="020F0302020204030204" pitchFamily="34" charset="0"/>
              </a:rPr>
              <a:t> ăn mà người dùng yêu thích hoặc lưu lại</a:t>
            </a:r>
          </a:p>
          <a:p>
            <a:pPr lvl="1" algn="just">
              <a:buFont typeface="Wingdings" panose="05000000000000000000" pitchFamily="2" charset="2"/>
              <a:buChar char="Ø"/>
            </a:pPr>
            <a:r>
              <a:rPr lang="en-US" sz="1800" dirty="0">
                <a:latin typeface="Calibri Light" panose="020F0302020204030204" pitchFamily="34" charset="0"/>
                <a:cs typeface="Calibri Light" panose="020F0302020204030204" pitchFamily="34" charset="0"/>
              </a:rPr>
              <a:t>Phân tích dữ liệu </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Sử dụng thuật toán </a:t>
            </a:r>
            <a:r>
              <a:rPr lang="en-US" sz="1600" dirty="0" err="1">
                <a:latin typeface="Calibri Light" panose="020F0302020204030204" pitchFamily="34" charset="0"/>
                <a:cs typeface="Calibri Light" panose="020F0302020204030204" pitchFamily="34" charset="0"/>
              </a:rPr>
              <a:t>để</a:t>
            </a:r>
            <a:r>
              <a:rPr lang="en-US" sz="1600" dirty="0">
                <a:latin typeface="Calibri Light" panose="020F0302020204030204" pitchFamily="34" charset="0"/>
                <a:cs typeface="Calibri Light" panose="020F0302020204030204" pitchFamily="34" charset="0"/>
              </a:rPr>
              <a:t> phân tích lịch sử tìm kiếm, xem</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Xác định những </a:t>
            </a:r>
            <a:r>
              <a:rPr lang="en-US" sz="1600" dirty="0" err="1">
                <a:latin typeface="Calibri Light" panose="020F0302020204030204" pitchFamily="34" charset="0"/>
                <a:cs typeface="Calibri Light" panose="020F0302020204030204" pitchFamily="34" charset="0"/>
              </a:rPr>
              <a:t>món</a:t>
            </a:r>
            <a:r>
              <a:rPr lang="en-US" sz="1600" dirty="0">
                <a:latin typeface="Calibri Light" panose="020F0302020204030204" pitchFamily="34" charset="0"/>
                <a:cs typeface="Calibri Light" panose="020F0302020204030204" pitchFamily="34" charset="0"/>
              </a:rPr>
              <a:t> ăn </a:t>
            </a:r>
            <a:r>
              <a:rPr lang="en-US" sz="1600" dirty="0" err="1">
                <a:latin typeface="Calibri Light" panose="020F0302020204030204" pitchFamily="34" charset="0"/>
                <a:cs typeface="Calibri Light" panose="020F0302020204030204" pitchFamily="34" charset="0"/>
              </a:rPr>
              <a:t>phổ</a:t>
            </a:r>
            <a:r>
              <a:rPr lang="en-US" sz="1600" dirty="0">
                <a:latin typeface="Calibri Light" panose="020F0302020204030204" pitchFamily="34" charset="0"/>
                <a:cs typeface="Calibri Light" panose="020F0302020204030204" pitchFamily="34" charset="0"/>
              </a:rPr>
              <a:t> biến mà người dùng thường xem hoặc tìm kiếm</a:t>
            </a:r>
          </a:p>
          <a:p>
            <a:pPr lvl="1" algn="just">
              <a:buFont typeface="Wingdings" panose="05000000000000000000" pitchFamily="2" charset="2"/>
              <a:buChar char="Ø"/>
            </a:pPr>
            <a:r>
              <a:rPr lang="en-US" sz="1800" dirty="0" err="1">
                <a:latin typeface="Calibri Light" panose="020F0302020204030204" pitchFamily="34" charset="0"/>
                <a:cs typeface="Calibri Light" panose="020F0302020204030204" pitchFamily="34" charset="0"/>
              </a:rPr>
              <a:t>Gợi</a:t>
            </a:r>
            <a:r>
              <a:rPr lang="en-US" sz="1800" dirty="0">
                <a:latin typeface="Calibri Light" panose="020F0302020204030204" pitchFamily="34" charset="0"/>
                <a:cs typeface="Calibri Light" panose="020F0302020204030204" pitchFamily="34" charset="0"/>
              </a:rPr>
              <a:t> ý </a:t>
            </a:r>
            <a:r>
              <a:rPr lang="en-US" sz="1800" dirty="0" err="1">
                <a:latin typeface="Calibri Light" panose="020F0302020204030204" pitchFamily="34" charset="0"/>
                <a:cs typeface="Calibri Light" panose="020F0302020204030204" pitchFamily="34" charset="0"/>
              </a:rPr>
              <a:t>món</a:t>
            </a:r>
            <a:r>
              <a:rPr lang="en-US" sz="1800" dirty="0">
                <a:latin typeface="Calibri Light" panose="020F0302020204030204" pitchFamily="34" charset="0"/>
                <a:cs typeface="Calibri Light" panose="020F0302020204030204" pitchFamily="34" charset="0"/>
              </a:rPr>
              <a:t> ăn</a:t>
            </a:r>
          </a:p>
          <a:p>
            <a:pPr lvl="2" algn="just">
              <a:buFont typeface="Courier New" panose="02070309020205020404" pitchFamily="49" charset="0"/>
              <a:buChar char="o"/>
            </a:pPr>
            <a:r>
              <a:rPr lang="en-US" sz="1600" dirty="0" err="1">
                <a:latin typeface="Calibri Light" panose="020F0302020204030204" pitchFamily="34" charset="0"/>
                <a:cs typeface="Calibri Light" panose="020F0302020204030204" pitchFamily="34" charset="0"/>
              </a:rPr>
              <a:t>Dựa</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trên</a:t>
            </a:r>
            <a:r>
              <a:rPr lang="en-US" sz="1600" dirty="0">
                <a:latin typeface="Calibri Light" panose="020F0302020204030204" pitchFamily="34" charset="0"/>
                <a:cs typeface="Calibri Light" panose="020F0302020204030204" pitchFamily="34" charset="0"/>
              </a:rPr>
              <a:t> dữ liệu phân tích, </a:t>
            </a:r>
            <a:r>
              <a:rPr lang="en-US" sz="1600" dirty="0" err="1">
                <a:latin typeface="Calibri Light" panose="020F0302020204030204" pitchFamily="34" charset="0"/>
                <a:cs typeface="Calibri Light" panose="020F0302020204030204" pitchFamily="34" charset="0"/>
              </a:rPr>
              <a:t>tạo</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gợi</a:t>
            </a:r>
            <a:r>
              <a:rPr lang="en-US" sz="1600" dirty="0">
                <a:latin typeface="Calibri Light" panose="020F0302020204030204" pitchFamily="34" charset="0"/>
                <a:cs typeface="Calibri Light" panose="020F0302020204030204" pitchFamily="34" charset="0"/>
              </a:rPr>
              <a:t> ý </a:t>
            </a:r>
            <a:r>
              <a:rPr lang="en-US" sz="1600" dirty="0" err="1">
                <a:latin typeface="Calibri Light" panose="020F0302020204030204" pitchFamily="34" charset="0"/>
                <a:cs typeface="Calibri Light" panose="020F0302020204030204" pitchFamily="34" charset="0"/>
              </a:rPr>
              <a:t>cho</a:t>
            </a:r>
            <a:r>
              <a:rPr lang="en-US" sz="1600" dirty="0">
                <a:latin typeface="Calibri Light" panose="020F0302020204030204" pitchFamily="34" charset="0"/>
                <a:cs typeface="Calibri Light" panose="020F0302020204030204" pitchFamily="34" charset="0"/>
              </a:rPr>
              <a:t> người dùng </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Kết hợp thông tin từ cả lịch sử tìm kiếm và những </a:t>
            </a:r>
            <a:r>
              <a:rPr lang="en-US" sz="1600" dirty="0" err="1">
                <a:latin typeface="Calibri Light" panose="020F0302020204030204" pitchFamily="34" charset="0"/>
                <a:cs typeface="Calibri Light" panose="020F0302020204030204" pitchFamily="34" charset="0"/>
              </a:rPr>
              <a:t>món</a:t>
            </a:r>
            <a:r>
              <a:rPr lang="en-US" sz="1600" dirty="0">
                <a:latin typeface="Calibri Light" panose="020F0302020204030204" pitchFamily="34" charset="0"/>
                <a:cs typeface="Calibri Light" panose="020F0302020204030204" pitchFamily="34" charset="0"/>
              </a:rPr>
              <a:t> ăn mà họ xem gần đây</a:t>
            </a:r>
          </a:p>
          <a:p>
            <a:pPr lvl="1" algn="just">
              <a:buFont typeface="Wingdings" panose="05000000000000000000" pitchFamily="2" charset="2"/>
              <a:buChar char="Ø"/>
            </a:pPr>
            <a:r>
              <a:rPr lang="en-US" sz="1800" dirty="0">
                <a:latin typeface="Calibri Light" panose="020F0302020204030204" pitchFamily="34" charset="0"/>
                <a:cs typeface="Calibri Light" panose="020F0302020204030204" pitchFamily="34" charset="0"/>
              </a:rPr>
              <a:t>Hiển thị thông tin </a:t>
            </a:r>
          </a:p>
          <a:p>
            <a:pPr lvl="2" algn="just">
              <a:buFont typeface="Courier New" panose="02070309020205020404" pitchFamily="49" charset="0"/>
              <a:buChar char="o"/>
            </a:pPr>
            <a:r>
              <a:rPr lang="en-US" sz="1600" dirty="0">
                <a:latin typeface="Calibri Light" panose="020F0302020204030204" pitchFamily="34" charset="0"/>
                <a:cs typeface="Calibri Light" panose="020F0302020204030204" pitchFamily="34" charset="0"/>
              </a:rPr>
              <a:t>Hiển thị </a:t>
            </a:r>
            <a:r>
              <a:rPr lang="en-US" sz="1600" dirty="0" err="1">
                <a:latin typeface="Calibri Light" panose="020F0302020204030204" pitchFamily="34" charset="0"/>
                <a:cs typeface="Calibri Light" panose="020F0302020204030204" pitchFamily="34" charset="0"/>
              </a:rPr>
              <a:t>gợi</a:t>
            </a:r>
            <a:r>
              <a:rPr lang="en-US" sz="1600" dirty="0">
                <a:latin typeface="Calibri Light" panose="020F0302020204030204" pitchFamily="34" charset="0"/>
                <a:cs typeface="Calibri Light" panose="020F0302020204030204" pitchFamily="34" charset="0"/>
              </a:rPr>
              <a:t> ý </a:t>
            </a:r>
            <a:r>
              <a:rPr lang="en-US" sz="1600" dirty="0" err="1">
                <a:latin typeface="Calibri Light" panose="020F0302020204030204" pitchFamily="34" charset="0"/>
                <a:cs typeface="Calibri Light" panose="020F0302020204030204" pitchFamily="34" charset="0"/>
              </a:rPr>
              <a:t>món</a:t>
            </a:r>
            <a:r>
              <a:rPr lang="en-US" sz="1600" dirty="0">
                <a:latin typeface="Calibri Light" panose="020F0302020204030204" pitchFamily="34" charset="0"/>
                <a:cs typeface="Calibri Light" panose="020F0302020204030204" pitchFamily="34" charset="0"/>
              </a:rPr>
              <a:t> ăn trong giao diện người dùng một </a:t>
            </a:r>
            <a:r>
              <a:rPr lang="en-US" sz="1600" dirty="0" err="1">
                <a:latin typeface="Calibri Light" panose="020F0302020204030204" pitchFamily="34" charset="0"/>
                <a:cs typeface="Calibri Light" panose="020F0302020204030204" pitchFamily="34" charset="0"/>
              </a:rPr>
              <a:t>cách</a:t>
            </a:r>
            <a:r>
              <a:rPr lang="en-US" sz="1600" dirty="0">
                <a:latin typeface="Calibri Light" panose="020F0302020204030204" pitchFamily="34" charset="0"/>
                <a:cs typeface="Calibri Light" panose="020F0302020204030204" pitchFamily="34" charset="0"/>
              </a:rPr>
              <a:t> </a:t>
            </a:r>
            <a:r>
              <a:rPr lang="en-US" sz="1600" dirty="0" err="1">
                <a:latin typeface="Calibri Light" panose="020F0302020204030204" pitchFamily="34" charset="0"/>
                <a:cs typeface="Calibri Light" panose="020F0302020204030204" pitchFamily="34" charset="0"/>
              </a:rPr>
              <a:t>hấp</a:t>
            </a:r>
            <a:r>
              <a:rPr lang="en-US" sz="1600" dirty="0">
                <a:latin typeface="Calibri Light" panose="020F0302020204030204" pitchFamily="34" charset="0"/>
                <a:cs typeface="Calibri Light" panose="020F0302020204030204" pitchFamily="34" charset="0"/>
              </a:rPr>
              <a:t> dẫn và dễ tiếp </a:t>
            </a:r>
            <a:r>
              <a:rPr lang="en-US" sz="1600" dirty="0" err="1">
                <a:latin typeface="Calibri Light" panose="020F0302020204030204" pitchFamily="34" charset="0"/>
                <a:cs typeface="Calibri Light" panose="020F0302020204030204" pitchFamily="34" charset="0"/>
              </a:rPr>
              <a:t>cận</a:t>
            </a:r>
            <a:endParaRPr lang="en-US" sz="1600" dirty="0">
              <a:latin typeface="Calibri Light" panose="020F0302020204030204" pitchFamily="34" charset="0"/>
              <a:cs typeface="Calibri Light" panose="020F0302020204030204" pitchFamily="34" charset="0"/>
            </a:endParaRPr>
          </a:p>
          <a:p>
            <a:pPr lvl="1" algn="just">
              <a:buFont typeface="Courier New" panose="02070309020205020404" pitchFamily="49" charset="0"/>
              <a:buChar char="o"/>
            </a:pPr>
            <a:endParaRPr lang="en-US" sz="1800" dirty="0">
              <a:latin typeface="Calibri Light" panose="020F0302020204030204" pitchFamily="34" charset="0"/>
              <a:cs typeface="Calibri Light" panose="020F0302020204030204" pitchFamily="34" charset="0"/>
            </a:endParaRPr>
          </a:p>
          <a:p>
            <a:pPr lvl="1" algn="just">
              <a:buFont typeface="Courier New" panose="02070309020205020404" pitchFamily="49" charset="0"/>
              <a:buChar char="o"/>
            </a:pPr>
            <a:endParaRPr lang="en-US" sz="1800" dirty="0">
              <a:latin typeface="Calibri Light" panose="020F0302020204030204" pitchFamily="34" charset="0"/>
              <a:cs typeface="Calibri Light" panose="020F0302020204030204" pitchFamily="34" charset="0"/>
            </a:endParaRPr>
          </a:p>
          <a:p>
            <a:pPr lvl="1" algn="just">
              <a:buFont typeface="Courier New" panose="02070309020205020404" pitchFamily="49" charset="0"/>
              <a:buChar char="o"/>
            </a:pPr>
            <a:endParaRPr lang="en-US" sz="1800" dirty="0">
              <a:latin typeface="Calibri Light" panose="020F0302020204030204" pitchFamily="34" charset="0"/>
              <a:cs typeface="Calibri Light" panose="020F0302020204030204" pitchFamily="34" charset="0"/>
            </a:endParaRPr>
          </a:p>
          <a:p>
            <a:pPr algn="just">
              <a:buFont typeface="Arial" panose="020B0604020202020204" pitchFamily="34" charset="0"/>
              <a:buChar char="•"/>
            </a:pPr>
            <a:endParaRPr 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373029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xmlns="" id="{1E1F816B-8256-04B0-0209-9432A02FA7BB}"/>
              </a:ext>
            </a:extLst>
          </p:cNvPr>
          <p:cNvPicPr>
            <a:picLocks noChangeAspect="1"/>
          </p:cNvPicPr>
          <p:nvPr/>
        </p:nvPicPr>
        <p:blipFill>
          <a:blip r:embed="rId2"/>
          <a:stretch>
            <a:fillRect/>
          </a:stretch>
        </p:blipFill>
        <p:spPr>
          <a:xfrm>
            <a:off x="1917665" y="2207369"/>
            <a:ext cx="9586947" cy="4362258"/>
          </a:xfrm>
          <a:prstGeom prst="rect">
            <a:avLst/>
          </a:prstGeom>
        </p:spPr>
      </p:pic>
      <p:sp>
        <p:nvSpPr>
          <p:cNvPr id="7" name="TextBox 6">
            <a:extLst>
              <a:ext uri="{FF2B5EF4-FFF2-40B4-BE49-F238E27FC236}">
                <a16:creationId xmlns:a16="http://schemas.microsoft.com/office/drawing/2014/main" xmlns="" id="{B3161070-BF3F-E905-33CF-22B441B7AD96}"/>
              </a:ext>
            </a:extLst>
          </p:cNvPr>
          <p:cNvSpPr txBox="1"/>
          <p:nvPr/>
        </p:nvSpPr>
        <p:spPr>
          <a:xfrm>
            <a:off x="1917665" y="1454602"/>
            <a:ext cx="9586946" cy="646331"/>
          </a:xfrm>
          <a:prstGeom prst="rect">
            <a:avLst/>
          </a:prstGeom>
          <a:noFill/>
        </p:spPr>
        <p:txBody>
          <a:bodyPr wrap="square">
            <a:spAutoFit/>
          </a:bodyPr>
          <a:lstStyle/>
          <a:p>
            <a:pPr marL="285750" indent="-285750">
              <a:buFont typeface="Wingdings" panose="05000000000000000000" pitchFamily="2" charset="2"/>
              <a:buChar char="Ø"/>
            </a:pPr>
            <a:r>
              <a:rPr lang="en-US" dirty="0">
                <a:latin typeface="Calibri Light" panose="020F0302020204030204" pitchFamily="34" charset="0"/>
                <a:cs typeface="Calibri Light" panose="020F0302020204030204" pitchFamily="34" charset="0"/>
              </a:rPr>
              <a:t>Hàm kiểm tra xem trạng </a:t>
            </a:r>
            <a:r>
              <a:rPr lang="en-US" dirty="0" err="1">
                <a:latin typeface="Calibri Light" panose="020F0302020204030204" pitchFamily="34" charset="0"/>
                <a:cs typeface="Calibri Light" panose="020F0302020204030204" pitchFamily="34" charset="0"/>
              </a:rPr>
              <a:t>thái</a:t>
            </a:r>
            <a:r>
              <a:rPr lang="en-US" dirty="0">
                <a:latin typeface="Calibri Light" panose="020F0302020204030204" pitchFamily="34" charset="0"/>
                <a:cs typeface="Calibri Light" panose="020F0302020204030204" pitchFamily="34" charset="0"/>
              </a:rPr>
              <a:t> đối </a:t>
            </a:r>
            <a:r>
              <a:rPr lang="en-US" dirty="0" err="1">
                <a:latin typeface="Calibri Light" panose="020F0302020204030204" pitchFamily="34" charset="0"/>
                <a:cs typeface="Calibri Light" panose="020F0302020204030204" pitchFamily="34" charset="0"/>
              </a:rPr>
              <a:t>với</a:t>
            </a:r>
            <a:r>
              <a:rPr lang="en-US" dirty="0">
                <a:latin typeface="Calibri Light" panose="020F0302020204030204" pitchFamily="34" charset="0"/>
                <a:cs typeface="Calibri Light" panose="020F0302020204030204" pitchFamily="34" charset="0"/>
              </a:rPr>
              <a:t> 1 người dùng </a:t>
            </a:r>
            <a:r>
              <a:rPr lang="en-US" dirty="0" err="1">
                <a:latin typeface="Calibri Light" panose="020F0302020204030204" pitchFamily="34" charset="0"/>
                <a:cs typeface="Calibri Light" panose="020F0302020204030204" pitchFamily="34" charset="0"/>
              </a:rPr>
              <a:t>đã</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hành động thích hoặc lưu </a:t>
            </a:r>
            <a:r>
              <a:rPr lang="en-US" dirty="0" err="1">
                <a:latin typeface="Calibri Light" panose="020F0302020204030204" pitchFamily="34" charset="0"/>
                <a:cs typeface="Calibri Light" panose="020F0302020204030204" pitchFamily="34" charset="0"/>
              </a:rPr>
              <a:t>món</a:t>
            </a:r>
            <a:r>
              <a:rPr lang="en-US" dirty="0">
                <a:latin typeface="Calibri Light" panose="020F0302020204030204" pitchFamily="34" charset="0"/>
                <a:cs typeface="Calibri Light" panose="020F0302020204030204" pitchFamily="34" charset="0"/>
              </a:rPr>
              <a:t> ăn </a:t>
            </a:r>
            <a:r>
              <a:rPr lang="en-US" dirty="0" err="1">
                <a:latin typeface="Calibri Light" panose="020F0302020204030204" pitchFamily="34" charset="0"/>
                <a:cs typeface="Calibri Light" panose="020F0302020204030204" pitchFamily="34" charset="0"/>
              </a:rPr>
              <a:t>này</a:t>
            </a:r>
            <a:r>
              <a:rPr lang="en-US" dirty="0">
                <a:latin typeface="Calibri Light" panose="020F0302020204030204" pitchFamily="34" charset="0"/>
                <a:cs typeface="Calibri Light" panose="020F0302020204030204" pitchFamily="34" charset="0"/>
              </a:rPr>
              <a:t> hay </a:t>
            </a:r>
            <a:r>
              <a:rPr lang="en-US" dirty="0" err="1">
                <a:latin typeface="Calibri Light" panose="020F0302020204030204" pitchFamily="34" charset="0"/>
                <a:cs typeface="Calibri Light" panose="020F0302020204030204" pitchFamily="34" charset="0"/>
              </a:rPr>
              <a:t>chưa,nếu</a:t>
            </a:r>
            <a:r>
              <a:rPr lang="en-US" dirty="0">
                <a:latin typeface="Calibri Light" panose="020F0302020204030204" pitchFamily="34" charset="0"/>
                <a:cs typeface="Calibri Light" panose="020F0302020204030204" pitchFamily="34" charset="0"/>
              </a:rPr>
              <a:t> chưa </a:t>
            </a:r>
            <a:r>
              <a:rPr lang="en-US" dirty="0" err="1">
                <a:latin typeface="Calibri Light" panose="020F0302020204030204" pitchFamily="34" charset="0"/>
                <a:cs typeface="Calibri Light" panose="020F0302020204030204" pitchFamily="34" charset="0"/>
              </a:rPr>
              <a:t>có</a:t>
            </a:r>
            <a:r>
              <a:rPr lang="en-US" dirty="0">
                <a:latin typeface="Calibri Light" panose="020F0302020204030204" pitchFamily="34" charset="0"/>
                <a:cs typeface="Calibri Light" panose="020F0302020204030204" pitchFamily="34" charset="0"/>
              </a:rPr>
              <a:t> bất kì hành động nào thì dữ liệu trả </a:t>
            </a:r>
            <a:r>
              <a:rPr lang="en-US" dirty="0" err="1">
                <a:latin typeface="Calibri Light" panose="020F0302020204030204" pitchFamily="34" charset="0"/>
                <a:cs typeface="Calibri Light" panose="020F0302020204030204" pitchFamily="34" charset="0"/>
              </a:rPr>
              <a:t>về</a:t>
            </a:r>
            <a:r>
              <a:rPr lang="en-US" dirty="0">
                <a:latin typeface="Calibri Light" panose="020F0302020204030204" pitchFamily="34" charset="0"/>
                <a:cs typeface="Calibri Light" panose="020F0302020204030204" pitchFamily="34" charset="0"/>
              </a:rPr>
              <a:t> là 0, </a:t>
            </a:r>
            <a:r>
              <a:rPr lang="en-US" dirty="0" err="1">
                <a:latin typeface="Calibri Light" panose="020F0302020204030204" pitchFamily="34" charset="0"/>
                <a:cs typeface="Calibri Light" panose="020F0302020204030204" pitchFamily="34" charset="0"/>
              </a:rPr>
              <a:t>ngược</a:t>
            </a:r>
            <a:r>
              <a:rPr lang="en-US" dirty="0">
                <a:latin typeface="Calibri Light" panose="020F0302020204030204" pitchFamily="34" charset="0"/>
                <a:cs typeface="Calibri Light" panose="020F0302020204030204" pitchFamily="34" charset="0"/>
              </a:rPr>
              <a:t> lại là 1 </a:t>
            </a:r>
            <a:endParaRPr lang="en-US" dirty="0"/>
          </a:p>
        </p:txBody>
      </p:sp>
    </p:spTree>
    <p:extLst>
      <p:ext uri="{BB962C8B-B14F-4D97-AF65-F5344CB8AC3E}">
        <p14:creationId xmlns:p14="http://schemas.microsoft.com/office/powerpoint/2010/main" val="2942418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xmlns=""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latin typeface="Calibri Light" panose="020F0302020204030204" pitchFamily="34" charset="0"/>
                <a:cs typeface="Calibri Light" panose="020F0302020204030204" pitchFamily="34" charset="0"/>
              </a:rPr>
              <a:t>Hàm kiểm tra xem người dùng </a:t>
            </a:r>
            <a:r>
              <a:rPr lang="en-US" dirty="0" err="1">
                <a:latin typeface="Calibri Light" panose="020F0302020204030204" pitchFamily="34" charset="0"/>
                <a:cs typeface="Calibri Light" panose="020F0302020204030204" pitchFamily="34" charset="0"/>
              </a:rPr>
              <a:t>đã</a:t>
            </a:r>
            <a:r>
              <a:rPr lang="en-US" dirty="0">
                <a:latin typeface="Calibri Light" panose="020F0302020204030204" pitchFamily="34" charset="0"/>
                <a:cs typeface="Calibri Light" panose="020F0302020204030204" pitchFamily="34" charset="0"/>
              </a:rPr>
              <a:t> xem hay tìm kiếm </a:t>
            </a:r>
            <a:r>
              <a:rPr lang="en-US" dirty="0" err="1">
                <a:latin typeface="Calibri Light" panose="020F0302020204030204" pitchFamily="34" charset="0"/>
                <a:cs typeface="Calibri Light" panose="020F0302020204030204" pitchFamily="34" charset="0"/>
              </a:rPr>
              <a:t>món</a:t>
            </a:r>
            <a:r>
              <a:rPr lang="en-US" dirty="0">
                <a:latin typeface="Calibri Light" panose="020F0302020204030204" pitchFamily="34" charset="0"/>
                <a:cs typeface="Calibri Light" panose="020F0302020204030204" pitchFamily="34" charset="0"/>
              </a:rPr>
              <a:t> ăn </a:t>
            </a:r>
            <a:r>
              <a:rPr lang="en-US" dirty="0" err="1">
                <a:latin typeface="Calibri Light" panose="020F0302020204030204" pitchFamily="34" charset="0"/>
                <a:cs typeface="Calibri Light" panose="020F0302020204030204" pitchFamily="34" charset="0"/>
              </a:rPr>
              <a:t>này</a:t>
            </a:r>
            <a:r>
              <a:rPr lang="en-US" dirty="0">
                <a:latin typeface="Calibri Light" panose="020F0302020204030204" pitchFamily="34" charset="0"/>
                <a:cs typeface="Calibri Light" panose="020F0302020204030204" pitchFamily="34" charset="0"/>
              </a:rPr>
              <a:t> hay chưa?</a:t>
            </a:r>
            <a:endParaRPr lang="en-US" dirty="0"/>
          </a:p>
        </p:txBody>
      </p:sp>
      <p:pic>
        <p:nvPicPr>
          <p:cNvPr id="9" name="Picture 8">
            <a:extLst>
              <a:ext uri="{FF2B5EF4-FFF2-40B4-BE49-F238E27FC236}">
                <a16:creationId xmlns:a16="http://schemas.microsoft.com/office/drawing/2014/main" xmlns="" id="{8AA5EC77-FC78-1B18-C67D-A6D05E9A311B}"/>
              </a:ext>
            </a:extLst>
          </p:cNvPr>
          <p:cNvPicPr>
            <a:picLocks noChangeAspect="1"/>
          </p:cNvPicPr>
          <p:nvPr/>
        </p:nvPicPr>
        <p:blipFill>
          <a:blip r:embed="rId2"/>
          <a:stretch>
            <a:fillRect/>
          </a:stretch>
        </p:blipFill>
        <p:spPr>
          <a:xfrm>
            <a:off x="1917666" y="2133600"/>
            <a:ext cx="9586945" cy="4276725"/>
          </a:xfrm>
          <a:prstGeom prst="rect">
            <a:avLst/>
          </a:prstGeom>
        </p:spPr>
      </p:pic>
    </p:spTree>
    <p:extLst>
      <p:ext uri="{BB962C8B-B14F-4D97-AF65-F5344CB8AC3E}">
        <p14:creationId xmlns:p14="http://schemas.microsoft.com/office/powerpoint/2010/main" val="3120563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xmlns=""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latin typeface="Calibri Light" panose="020F0302020204030204" pitchFamily="34" charset="0"/>
                <a:cs typeface="Calibri Light" panose="020F0302020204030204" pitchFamily="34" charset="0"/>
              </a:rPr>
              <a:t>Hàm tính số lượng xem hay tìm kiếm trong 1 </a:t>
            </a:r>
            <a:r>
              <a:rPr lang="en-US" dirty="0" err="1">
                <a:latin typeface="Calibri Light" panose="020F0302020204030204" pitchFamily="34" charset="0"/>
                <a:cs typeface="Calibri Light" panose="020F0302020204030204" pitchFamily="34" charset="0"/>
              </a:rPr>
              <a:t>thời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gian</a:t>
            </a:r>
            <a:r>
              <a:rPr lang="en-US" dirty="0">
                <a:latin typeface="Calibri Light" panose="020F0302020204030204" pitchFamily="34" charset="0"/>
                <a:cs typeface="Calibri Light" panose="020F0302020204030204" pitchFamily="34" charset="0"/>
              </a:rPr>
              <a:t> nhất định</a:t>
            </a:r>
            <a:endParaRPr lang="en-US" dirty="0"/>
          </a:p>
        </p:txBody>
      </p:sp>
      <p:pic>
        <p:nvPicPr>
          <p:cNvPr id="5" name="Picture 4">
            <a:extLst>
              <a:ext uri="{FF2B5EF4-FFF2-40B4-BE49-F238E27FC236}">
                <a16:creationId xmlns:a16="http://schemas.microsoft.com/office/drawing/2014/main" xmlns="" id="{87BD4030-0D24-D590-C523-9B6285B366A7}"/>
              </a:ext>
            </a:extLst>
          </p:cNvPr>
          <p:cNvPicPr>
            <a:picLocks noChangeAspect="1"/>
          </p:cNvPicPr>
          <p:nvPr/>
        </p:nvPicPr>
        <p:blipFill>
          <a:blip r:embed="rId2"/>
          <a:stretch>
            <a:fillRect/>
          </a:stretch>
        </p:blipFill>
        <p:spPr>
          <a:xfrm>
            <a:off x="1917665" y="1905000"/>
            <a:ext cx="9901441" cy="4651443"/>
          </a:xfrm>
          <a:prstGeom prst="rect">
            <a:avLst/>
          </a:prstGeom>
        </p:spPr>
      </p:pic>
    </p:spTree>
    <p:extLst>
      <p:ext uri="{BB962C8B-B14F-4D97-AF65-F5344CB8AC3E}">
        <p14:creationId xmlns:p14="http://schemas.microsoft.com/office/powerpoint/2010/main" val="244639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xmlns=""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latin typeface="Calibri Light" panose="020F0302020204030204" pitchFamily="34" charset="0"/>
                <a:cs typeface="Calibri Light" panose="020F0302020204030204" pitchFamily="34" charset="0"/>
              </a:rPr>
              <a:t>Hàm tính </a:t>
            </a:r>
            <a:r>
              <a:rPr lang="en-US" dirty="0" err="1">
                <a:latin typeface="Calibri Light" panose="020F0302020204030204" pitchFamily="34" charset="0"/>
                <a:cs typeface="Calibri Light" panose="020F0302020204030204" pitchFamily="34" charset="0"/>
              </a:rPr>
              <a:t>thời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gian</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chênh</a:t>
            </a:r>
            <a:r>
              <a:rPr lang="en-US" dirty="0">
                <a:latin typeface="Calibri Light" panose="020F0302020204030204" pitchFamily="34" charset="0"/>
                <a:cs typeface="Calibri Light" panose="020F0302020204030204" pitchFamily="34" charset="0"/>
              </a:rPr>
              <a:t> lệnh mà người dùng </a:t>
            </a:r>
            <a:r>
              <a:rPr lang="en-US" dirty="0" err="1">
                <a:latin typeface="Calibri Light" panose="020F0302020204030204" pitchFamily="34" charset="0"/>
                <a:cs typeface="Calibri Light" panose="020F0302020204030204" pitchFamily="34" charset="0"/>
              </a:rPr>
              <a:t>đã</a:t>
            </a:r>
            <a:r>
              <a:rPr lang="en-US" dirty="0">
                <a:latin typeface="Calibri Light" panose="020F0302020204030204" pitchFamily="34" charset="0"/>
                <a:cs typeface="Calibri Light" panose="020F0302020204030204" pitchFamily="34" charset="0"/>
              </a:rPr>
              <a:t> xem/ tìm kiếm so </a:t>
            </a:r>
            <a:r>
              <a:rPr lang="en-US" dirty="0" err="1">
                <a:latin typeface="Calibri Light" panose="020F0302020204030204" pitchFamily="34" charset="0"/>
                <a:cs typeface="Calibri Light" panose="020F0302020204030204" pitchFamily="34" charset="0"/>
              </a:rPr>
              <a:t>với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thời</a:t>
            </a:r>
            <a:r>
              <a:rPr lang="en-US" dirty="0">
                <a:latin typeface="Calibri Light" panose="020F0302020204030204" pitchFamily="34" charset="0"/>
                <a:cs typeface="Calibri Light" panose="020F0302020204030204" pitchFamily="34" charset="0"/>
              </a:rPr>
              <a:t> </a:t>
            </a:r>
            <a:r>
              <a:rPr lang="en-US" dirty="0" err="1">
                <a:latin typeface="Calibri Light" panose="020F0302020204030204" pitchFamily="34" charset="0"/>
                <a:cs typeface="Calibri Light" panose="020F0302020204030204" pitchFamily="34" charset="0"/>
              </a:rPr>
              <a:t>gian</a:t>
            </a:r>
            <a:r>
              <a:rPr lang="en-US" dirty="0">
                <a:latin typeface="Calibri Light" panose="020F0302020204030204" pitchFamily="34" charset="0"/>
                <a:cs typeface="Calibri Light" panose="020F0302020204030204" pitchFamily="34" charset="0"/>
              </a:rPr>
              <a:t> hiện tại</a:t>
            </a:r>
          </a:p>
        </p:txBody>
      </p:sp>
      <p:pic>
        <p:nvPicPr>
          <p:cNvPr id="5" name="Picture 4">
            <a:extLst>
              <a:ext uri="{FF2B5EF4-FFF2-40B4-BE49-F238E27FC236}">
                <a16:creationId xmlns:a16="http://schemas.microsoft.com/office/drawing/2014/main" xmlns="" id="{DB22BC3A-D496-F62B-44C1-0CA5553E0CB7}"/>
              </a:ext>
            </a:extLst>
          </p:cNvPr>
          <p:cNvPicPr>
            <a:picLocks noChangeAspect="1"/>
          </p:cNvPicPr>
          <p:nvPr/>
        </p:nvPicPr>
        <p:blipFill>
          <a:blip r:embed="rId2"/>
          <a:stretch>
            <a:fillRect/>
          </a:stretch>
        </p:blipFill>
        <p:spPr>
          <a:xfrm>
            <a:off x="1586688" y="2208179"/>
            <a:ext cx="10057321" cy="4357991"/>
          </a:xfrm>
          <a:prstGeom prst="rect">
            <a:avLst/>
          </a:prstGeom>
        </p:spPr>
      </p:pic>
    </p:spTree>
    <p:extLst>
      <p:ext uri="{BB962C8B-B14F-4D97-AF65-F5344CB8AC3E}">
        <p14:creationId xmlns:p14="http://schemas.microsoft.com/office/powerpoint/2010/main" val="1627636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xmlns=""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t>Hàm liệt kê và sắp </a:t>
            </a:r>
            <a:r>
              <a:rPr lang="en-US" dirty="0" err="1"/>
              <a:t>xếp</a:t>
            </a:r>
            <a:r>
              <a:rPr lang="en-US" dirty="0"/>
              <a:t> </a:t>
            </a:r>
            <a:r>
              <a:rPr lang="en-US" dirty="0" err="1"/>
              <a:t>ra</a:t>
            </a:r>
            <a:r>
              <a:rPr lang="en-US" dirty="0"/>
              <a:t> những </a:t>
            </a:r>
            <a:r>
              <a:rPr lang="en-US" dirty="0" err="1"/>
              <a:t>món</a:t>
            </a:r>
            <a:r>
              <a:rPr lang="en-US" dirty="0"/>
              <a:t> ăn </a:t>
            </a:r>
            <a:r>
              <a:rPr lang="en-US" dirty="0" err="1"/>
              <a:t>có</a:t>
            </a:r>
            <a:r>
              <a:rPr lang="en-US" dirty="0"/>
              <a:t> số điểm </a:t>
            </a:r>
            <a:r>
              <a:rPr lang="en-US" dirty="0" err="1"/>
              <a:t>cao</a:t>
            </a:r>
            <a:r>
              <a:rPr lang="en-US" dirty="0"/>
              <a:t> hơn </a:t>
            </a:r>
            <a:r>
              <a:rPr lang="en-US" dirty="0" err="1"/>
              <a:t>ngưỡng</a:t>
            </a:r>
            <a:r>
              <a:rPr lang="en-US" dirty="0"/>
              <a:t> quy định </a:t>
            </a:r>
          </a:p>
        </p:txBody>
      </p:sp>
      <p:pic>
        <p:nvPicPr>
          <p:cNvPr id="5" name="Picture 4">
            <a:extLst>
              <a:ext uri="{FF2B5EF4-FFF2-40B4-BE49-F238E27FC236}">
                <a16:creationId xmlns:a16="http://schemas.microsoft.com/office/drawing/2014/main" xmlns="" id="{0CF06DAD-DDF4-1EBF-B30F-DE3C1884609F}"/>
              </a:ext>
            </a:extLst>
          </p:cNvPr>
          <p:cNvPicPr>
            <a:picLocks noChangeAspect="1"/>
          </p:cNvPicPr>
          <p:nvPr/>
        </p:nvPicPr>
        <p:blipFill>
          <a:blip r:embed="rId2"/>
          <a:stretch>
            <a:fillRect/>
          </a:stretch>
        </p:blipFill>
        <p:spPr>
          <a:xfrm>
            <a:off x="1507787" y="1905000"/>
            <a:ext cx="10175132" cy="4738396"/>
          </a:xfrm>
          <a:prstGeom prst="rect">
            <a:avLst/>
          </a:prstGeom>
        </p:spPr>
      </p:pic>
    </p:spTree>
    <p:extLst>
      <p:ext uri="{BB962C8B-B14F-4D97-AF65-F5344CB8AC3E}">
        <p14:creationId xmlns:p14="http://schemas.microsoft.com/office/powerpoint/2010/main" val="3073834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xmlns=""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t>Hàm liệt kê và sắp </a:t>
            </a:r>
            <a:r>
              <a:rPr lang="en-US" dirty="0" err="1"/>
              <a:t>xếp</a:t>
            </a:r>
            <a:r>
              <a:rPr lang="en-US" dirty="0"/>
              <a:t> </a:t>
            </a:r>
            <a:r>
              <a:rPr lang="en-US" dirty="0" err="1"/>
              <a:t>ra</a:t>
            </a:r>
            <a:r>
              <a:rPr lang="en-US" dirty="0"/>
              <a:t> những </a:t>
            </a:r>
            <a:r>
              <a:rPr lang="en-US" dirty="0" err="1"/>
              <a:t>món</a:t>
            </a:r>
            <a:r>
              <a:rPr lang="en-US" dirty="0"/>
              <a:t> ăn </a:t>
            </a:r>
            <a:r>
              <a:rPr lang="en-US" dirty="0" err="1"/>
              <a:t>có</a:t>
            </a:r>
            <a:r>
              <a:rPr lang="en-US" dirty="0"/>
              <a:t> số điểm </a:t>
            </a:r>
            <a:r>
              <a:rPr lang="en-US" dirty="0" err="1"/>
              <a:t>cao</a:t>
            </a:r>
            <a:r>
              <a:rPr lang="en-US" dirty="0"/>
              <a:t> hơn </a:t>
            </a:r>
            <a:r>
              <a:rPr lang="en-US" dirty="0" err="1"/>
              <a:t>ngưỡng</a:t>
            </a:r>
            <a:r>
              <a:rPr lang="en-US" dirty="0"/>
              <a:t> quy định </a:t>
            </a:r>
          </a:p>
        </p:txBody>
      </p:sp>
      <p:pic>
        <p:nvPicPr>
          <p:cNvPr id="6" name="Picture 5">
            <a:extLst>
              <a:ext uri="{FF2B5EF4-FFF2-40B4-BE49-F238E27FC236}">
                <a16:creationId xmlns:a16="http://schemas.microsoft.com/office/drawing/2014/main" xmlns="" id="{02C187CA-3CCA-ADE8-9BE6-5F4CDDC02BA1}"/>
              </a:ext>
            </a:extLst>
          </p:cNvPr>
          <p:cNvPicPr>
            <a:picLocks noChangeAspect="1"/>
          </p:cNvPicPr>
          <p:nvPr/>
        </p:nvPicPr>
        <p:blipFill>
          <a:blip r:embed="rId2"/>
          <a:stretch>
            <a:fillRect/>
          </a:stretch>
        </p:blipFill>
        <p:spPr>
          <a:xfrm>
            <a:off x="1555411" y="2214666"/>
            <a:ext cx="9680035" cy="4156951"/>
          </a:xfrm>
          <a:prstGeom prst="rect">
            <a:avLst/>
          </a:prstGeom>
        </p:spPr>
      </p:pic>
    </p:spTree>
    <p:extLst>
      <p:ext uri="{BB962C8B-B14F-4D97-AF65-F5344CB8AC3E}">
        <p14:creationId xmlns:p14="http://schemas.microsoft.com/office/powerpoint/2010/main" val="1460636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xmlns="" id="{B3161070-BF3F-E905-33CF-22B441B7AD96}"/>
              </a:ext>
            </a:extLst>
          </p:cNvPr>
          <p:cNvSpPr txBox="1"/>
          <p:nvPr/>
        </p:nvSpPr>
        <p:spPr>
          <a:xfrm>
            <a:off x="1917665" y="1454602"/>
            <a:ext cx="9586946" cy="369332"/>
          </a:xfrm>
          <a:prstGeom prst="rect">
            <a:avLst/>
          </a:prstGeom>
          <a:noFill/>
        </p:spPr>
        <p:txBody>
          <a:bodyPr wrap="square">
            <a:spAutoFit/>
          </a:bodyPr>
          <a:lstStyle/>
          <a:p>
            <a:pPr marL="285750" indent="-285750">
              <a:buFont typeface="Wingdings" panose="05000000000000000000" pitchFamily="2" charset="2"/>
              <a:buChar char="Ø"/>
            </a:pPr>
            <a:r>
              <a:rPr lang="en-US" dirty="0"/>
              <a:t>Hàm liệt kê </a:t>
            </a:r>
            <a:r>
              <a:rPr lang="en-US" dirty="0" err="1"/>
              <a:t>ra</a:t>
            </a:r>
            <a:r>
              <a:rPr lang="en-US" dirty="0"/>
              <a:t> những </a:t>
            </a:r>
            <a:r>
              <a:rPr lang="en-US" dirty="0" err="1"/>
              <a:t>món</a:t>
            </a:r>
            <a:r>
              <a:rPr lang="en-US" dirty="0"/>
              <a:t> ăn tương đồng so </a:t>
            </a:r>
            <a:r>
              <a:rPr lang="en-US" dirty="0" err="1"/>
              <a:t>với</a:t>
            </a:r>
            <a:r>
              <a:rPr lang="en-US" dirty="0"/>
              <a:t> danh sách phía </a:t>
            </a:r>
            <a:r>
              <a:rPr lang="en-US" dirty="0" err="1"/>
              <a:t>trên</a:t>
            </a:r>
            <a:endParaRPr lang="en-US" dirty="0"/>
          </a:p>
        </p:txBody>
      </p:sp>
      <p:pic>
        <p:nvPicPr>
          <p:cNvPr id="5" name="Picture 4">
            <a:extLst>
              <a:ext uri="{FF2B5EF4-FFF2-40B4-BE49-F238E27FC236}">
                <a16:creationId xmlns:a16="http://schemas.microsoft.com/office/drawing/2014/main" xmlns="" id="{F79B15C3-7B23-DBC8-2B4F-58171F059B4A}"/>
              </a:ext>
            </a:extLst>
          </p:cNvPr>
          <p:cNvPicPr>
            <a:picLocks noChangeAspect="1"/>
          </p:cNvPicPr>
          <p:nvPr/>
        </p:nvPicPr>
        <p:blipFill>
          <a:blip r:embed="rId2"/>
          <a:stretch>
            <a:fillRect/>
          </a:stretch>
        </p:blipFill>
        <p:spPr>
          <a:xfrm>
            <a:off x="1917665" y="1983435"/>
            <a:ext cx="9774982" cy="4509797"/>
          </a:xfrm>
          <a:prstGeom prst="rect">
            <a:avLst/>
          </a:prstGeom>
        </p:spPr>
      </p:pic>
    </p:spTree>
    <p:extLst>
      <p:ext uri="{BB962C8B-B14F-4D97-AF65-F5344CB8AC3E}">
        <p14:creationId xmlns:p14="http://schemas.microsoft.com/office/powerpoint/2010/main" val="3831797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7"/>
            </a:pPr>
            <a:r>
              <a:rPr lang="en-US" b="1" dirty="0">
                <a:latin typeface="Calibri Light" panose="020F0302020204030204" pitchFamily="34" charset="0"/>
                <a:cs typeface="Calibri Light" panose="020F0302020204030204" pitchFamily="34" charset="0"/>
              </a:rPr>
              <a:t>ĐOẠN CODE CHO CHỨC NĂNG 2</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sp>
        <p:nvSpPr>
          <p:cNvPr id="7" name="TextBox 6">
            <a:extLst>
              <a:ext uri="{FF2B5EF4-FFF2-40B4-BE49-F238E27FC236}">
                <a16:creationId xmlns:a16="http://schemas.microsoft.com/office/drawing/2014/main" xmlns="" id="{B3161070-BF3F-E905-33CF-22B441B7AD96}"/>
              </a:ext>
            </a:extLst>
          </p:cNvPr>
          <p:cNvSpPr txBox="1"/>
          <p:nvPr/>
        </p:nvSpPr>
        <p:spPr>
          <a:xfrm>
            <a:off x="1917665" y="1454602"/>
            <a:ext cx="9586946" cy="646331"/>
          </a:xfrm>
          <a:prstGeom prst="rect">
            <a:avLst/>
          </a:prstGeom>
          <a:noFill/>
        </p:spPr>
        <p:txBody>
          <a:bodyPr wrap="square">
            <a:spAutoFit/>
          </a:bodyPr>
          <a:lstStyle/>
          <a:p>
            <a:pPr marL="285750" indent="-285750">
              <a:buFont typeface="Wingdings" panose="05000000000000000000" pitchFamily="2" charset="2"/>
              <a:buChar char="Ø"/>
            </a:pPr>
            <a:r>
              <a:rPr lang="en-US" dirty="0"/>
              <a:t>Hàm liệt kê </a:t>
            </a:r>
            <a:r>
              <a:rPr lang="en-US" dirty="0" err="1"/>
              <a:t>ra</a:t>
            </a:r>
            <a:r>
              <a:rPr lang="en-US" dirty="0"/>
              <a:t> danh sách </a:t>
            </a:r>
            <a:r>
              <a:rPr lang="en-US" dirty="0" err="1"/>
              <a:t>gợi</a:t>
            </a:r>
            <a:r>
              <a:rPr lang="en-US" dirty="0"/>
              <a:t> ý bằng </a:t>
            </a:r>
            <a:r>
              <a:rPr lang="en-US" dirty="0" err="1"/>
              <a:t>cách</a:t>
            </a:r>
            <a:r>
              <a:rPr lang="en-US" dirty="0"/>
              <a:t> kết hợp Random 60% </a:t>
            </a:r>
            <a:r>
              <a:rPr lang="en-US" dirty="0" err="1"/>
              <a:t>món</a:t>
            </a:r>
            <a:r>
              <a:rPr lang="en-US" dirty="0"/>
              <a:t> ăn </a:t>
            </a:r>
            <a:r>
              <a:rPr lang="en-US" dirty="0" err="1"/>
              <a:t>theo</a:t>
            </a:r>
            <a:r>
              <a:rPr lang="en-US" dirty="0"/>
              <a:t> loại và 40% </a:t>
            </a:r>
            <a:r>
              <a:rPr lang="en-US" dirty="0" err="1"/>
              <a:t>món</a:t>
            </a:r>
            <a:r>
              <a:rPr lang="en-US" dirty="0"/>
              <a:t> ăn </a:t>
            </a:r>
            <a:r>
              <a:rPr lang="en-US" dirty="0" err="1"/>
              <a:t>theo</a:t>
            </a:r>
            <a:r>
              <a:rPr lang="en-US" dirty="0"/>
              <a:t> sở thích người dùng</a:t>
            </a:r>
          </a:p>
        </p:txBody>
      </p:sp>
      <p:pic>
        <p:nvPicPr>
          <p:cNvPr id="9" name="Picture 8">
            <a:extLst>
              <a:ext uri="{FF2B5EF4-FFF2-40B4-BE49-F238E27FC236}">
                <a16:creationId xmlns:a16="http://schemas.microsoft.com/office/drawing/2014/main" xmlns="" id="{49083A1C-BE4E-D7F7-408C-9EE9C397C5B7}"/>
              </a:ext>
            </a:extLst>
          </p:cNvPr>
          <p:cNvPicPr>
            <a:picLocks noChangeAspect="1"/>
          </p:cNvPicPr>
          <p:nvPr/>
        </p:nvPicPr>
        <p:blipFill>
          <a:blip r:embed="rId2"/>
          <a:stretch>
            <a:fillRect/>
          </a:stretch>
        </p:blipFill>
        <p:spPr>
          <a:xfrm>
            <a:off x="1663430" y="2186279"/>
            <a:ext cx="9951396" cy="4509796"/>
          </a:xfrm>
          <a:prstGeom prst="rect">
            <a:avLst/>
          </a:prstGeom>
        </p:spPr>
      </p:pic>
    </p:spTree>
    <p:extLst>
      <p:ext uri="{BB962C8B-B14F-4D97-AF65-F5344CB8AC3E}">
        <p14:creationId xmlns:p14="http://schemas.microsoft.com/office/powerpoint/2010/main" val="13868005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8"/>
            </a:pPr>
            <a:r>
              <a:rPr lang="en-US" b="1">
                <a:latin typeface="Calibri Light" panose="020F0302020204030204" pitchFamily="34" charset="0"/>
                <a:cs typeface="Calibri Light" panose="020F0302020204030204" pitchFamily="34" charset="0"/>
              </a:rPr>
              <a:t>DEMO CHỨC NĂNG 2</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pic>
        <p:nvPicPr>
          <p:cNvPr id="5" name="Picture 4">
            <a:extLst>
              <a:ext uri="{FF2B5EF4-FFF2-40B4-BE49-F238E27FC236}">
                <a16:creationId xmlns:a16="http://schemas.microsoft.com/office/drawing/2014/main" xmlns="" id="{E6D07C8F-945F-DD53-28B1-2D2EA832FB33}"/>
              </a:ext>
            </a:extLst>
          </p:cNvPr>
          <p:cNvPicPr>
            <a:picLocks noChangeAspect="1"/>
          </p:cNvPicPr>
          <p:nvPr/>
        </p:nvPicPr>
        <p:blipFill>
          <a:blip r:embed="rId2"/>
          <a:stretch>
            <a:fillRect/>
          </a:stretch>
        </p:blipFill>
        <p:spPr>
          <a:xfrm>
            <a:off x="1702340" y="1536956"/>
            <a:ext cx="9802272" cy="4696934"/>
          </a:xfrm>
          <a:prstGeom prst="rect">
            <a:avLst/>
          </a:prstGeom>
        </p:spPr>
      </p:pic>
    </p:spTree>
    <p:extLst>
      <p:ext uri="{BB962C8B-B14F-4D97-AF65-F5344CB8AC3E}">
        <p14:creationId xmlns:p14="http://schemas.microsoft.com/office/powerpoint/2010/main" val="2335593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8A83D8-7C1B-7E7E-6F9B-9A3CDAF21C1B}"/>
              </a:ext>
            </a:extLst>
          </p:cNvPr>
          <p:cNvSpPr>
            <a:spLocks noGrp="1"/>
          </p:cNvSpPr>
          <p:nvPr>
            <p:ph type="title"/>
          </p:nvPr>
        </p:nvSpPr>
        <p:spPr/>
        <p:txBody>
          <a:bodyPr/>
          <a:lstStyle/>
          <a:p>
            <a:pPr algn="ctr"/>
            <a:r>
              <a:rPr lang="en-US" b="1">
                <a:latin typeface="Calibri Light" panose="020F0302020204030204" pitchFamily="34" charset="0"/>
                <a:cs typeface="Calibri Light" panose="020F0302020204030204" pitchFamily="34" charset="0"/>
              </a:rPr>
              <a:t>BẢNG PHÂN CÔNG CÔNG VIỆC</a:t>
            </a:r>
          </a:p>
        </p:txBody>
      </p:sp>
      <p:graphicFrame>
        <p:nvGraphicFramePr>
          <p:cNvPr id="5" name="Table 4">
            <a:extLst>
              <a:ext uri="{FF2B5EF4-FFF2-40B4-BE49-F238E27FC236}">
                <a16:creationId xmlns:a16="http://schemas.microsoft.com/office/drawing/2014/main" xmlns="" id="{3AD1B280-8C3D-56B6-9971-01B6B1C6699F}"/>
              </a:ext>
            </a:extLst>
          </p:cNvPr>
          <p:cNvGraphicFramePr>
            <a:graphicFrameLocks noGrp="1"/>
          </p:cNvGraphicFramePr>
          <p:nvPr>
            <p:extLst>
              <p:ext uri="{D42A27DB-BD31-4B8C-83A1-F6EECF244321}">
                <p14:modId xmlns:p14="http://schemas.microsoft.com/office/powerpoint/2010/main" val="2530874295"/>
              </p:ext>
            </p:extLst>
          </p:nvPr>
        </p:nvGraphicFramePr>
        <p:xfrm>
          <a:off x="2295331" y="1483569"/>
          <a:ext cx="9321281" cy="4892932"/>
        </p:xfrm>
        <a:graphic>
          <a:graphicData uri="http://schemas.openxmlformats.org/drawingml/2006/table">
            <a:tbl>
              <a:tblPr firstRow="1" firstCol="1" bandRow="1"/>
              <a:tblGrid>
                <a:gridCol w="685824">
                  <a:extLst>
                    <a:ext uri="{9D8B030D-6E8A-4147-A177-3AD203B41FA5}">
                      <a16:colId xmlns:a16="http://schemas.microsoft.com/office/drawing/2014/main" xmlns="" val="33221312"/>
                    </a:ext>
                  </a:extLst>
                </a:gridCol>
                <a:gridCol w="2032499">
                  <a:extLst>
                    <a:ext uri="{9D8B030D-6E8A-4147-A177-3AD203B41FA5}">
                      <a16:colId xmlns:a16="http://schemas.microsoft.com/office/drawing/2014/main" xmlns="" val="1548454827"/>
                    </a:ext>
                  </a:extLst>
                </a:gridCol>
                <a:gridCol w="2587689">
                  <a:extLst>
                    <a:ext uri="{9D8B030D-6E8A-4147-A177-3AD203B41FA5}">
                      <a16:colId xmlns:a16="http://schemas.microsoft.com/office/drawing/2014/main" xmlns="" val="1904988332"/>
                    </a:ext>
                  </a:extLst>
                </a:gridCol>
                <a:gridCol w="4015269">
                  <a:extLst>
                    <a:ext uri="{9D8B030D-6E8A-4147-A177-3AD203B41FA5}">
                      <a16:colId xmlns:a16="http://schemas.microsoft.com/office/drawing/2014/main" xmlns="" val="3722723866"/>
                    </a:ext>
                  </a:extLst>
                </a:gridCol>
              </a:tblGrid>
              <a:tr h="267474">
                <a:tc>
                  <a:txBody>
                    <a:bodyPr/>
                    <a:lstStyle/>
                    <a:p>
                      <a:pPr algn="ctr">
                        <a:lnSpc>
                          <a:spcPct val="107000"/>
                        </a:lnSpc>
                        <a:spcAft>
                          <a:spcPts val="800"/>
                        </a:spcAft>
                      </a:pPr>
                      <a:r>
                        <a:rPr lang="en-US" sz="1600" b="0" kern="100" dirty="0">
                          <a:effectLst/>
                          <a:latin typeface="Calibri Light" panose="020F0302020204030204" pitchFamily="34" charset="0"/>
                          <a:cs typeface="Calibri Light" panose="020F0302020204030204" pitchFamily="34" charset="0"/>
                        </a:rPr>
                        <a:t>STT</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MSSV</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TÊN THÀNH VIÊN</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CÔNG VIỆC</a:t>
                      </a:r>
                      <a:endParaRPr lang="en-US" sz="1600" b="0" kern="10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extLst>
                  <a:ext uri="{0D108BD9-81ED-4DB2-BD59-A6C34878D82A}">
                    <a16:rowId xmlns:a16="http://schemas.microsoft.com/office/drawing/2014/main" xmlns="" val="2686440626"/>
                  </a:ext>
                </a:extLst>
              </a:tr>
              <a:tr h="1223633">
                <a:tc>
                  <a:txBody>
                    <a:bodyPr/>
                    <a:lstStyle/>
                    <a:p>
                      <a:pPr algn="ctr">
                        <a:lnSpc>
                          <a:spcPct val="107000"/>
                        </a:lnSpc>
                        <a:spcAft>
                          <a:spcPts val="800"/>
                        </a:spcAft>
                      </a:pPr>
                      <a:r>
                        <a:rPr lang="en-US" sz="1600" b="0" kern="100" dirty="0">
                          <a:effectLst/>
                          <a:latin typeface="Calibri Light" panose="020F0302020204030204" pitchFamily="34" charset="0"/>
                          <a:cs typeface="Calibri Light" panose="020F0302020204030204" pitchFamily="34" charset="0"/>
                        </a:rPr>
                        <a:t>1</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a:effectLst/>
                          <a:latin typeface="Calibri Light" panose="020F0302020204030204" pitchFamily="34" charset="0"/>
                          <a:cs typeface="Calibri Light" panose="020F0302020204030204" pitchFamily="34" charset="0"/>
                        </a:rPr>
                        <a:t>N20DCCN001</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nSpc>
                          <a:spcPct val="107000"/>
                        </a:lnSpc>
                        <a:spcAft>
                          <a:spcPts val="800"/>
                        </a:spcAft>
                      </a:pP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Vũ</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Hoàng</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Mạnh</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marL="342900" lvl="0" indent="-342900">
                        <a:lnSpc>
                          <a:spcPct val="107000"/>
                        </a:lnSpc>
                        <a:buFont typeface="Times New Roman" panose="02020603050405020304" pitchFamily="18" charset="0"/>
                        <a:buChar char="-"/>
                      </a:pP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Quản</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lý</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người</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dùng</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Times New Roman" panose="02020603050405020304" pitchFamily="18" charset="0"/>
                        <a:buChar char="-"/>
                      </a:pP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Quản</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lý</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bài</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đăng</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Times New Roman" panose="02020603050405020304" pitchFamily="18" charset="0"/>
                        <a:buChar char="-"/>
                      </a:pP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Quản</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lý</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món</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ăn</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Times New Roman" panose="02020603050405020304" pitchFamily="18" charset="0"/>
                        <a:buChar char="-"/>
                      </a:pP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Quản</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lý</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danh</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mục</a:t>
                      </a:r>
                      <a:endPar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Times New Roman" panose="02020603050405020304" pitchFamily="18" charset="0"/>
                        <a:buChar char="-"/>
                      </a:pP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Thiết</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kế</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database</a:t>
                      </a:r>
                    </a:p>
                    <a:p>
                      <a:pPr marL="342900" lvl="0" indent="-342900">
                        <a:lnSpc>
                          <a:spcPct val="107000"/>
                        </a:lnSpc>
                        <a:buFont typeface="Times New Roman" panose="02020603050405020304" pitchFamily="18" charset="0"/>
                        <a:buChar char="-"/>
                      </a:pP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Gợi</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ý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món</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ăn</a:t>
                      </a:r>
                      <a:endPar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Times New Roman" panose="02020603050405020304" pitchFamily="18" charset="0"/>
                        <a:buChar char="-"/>
                      </a:pP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Tìm</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kiếm</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món</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ăn</a:t>
                      </a:r>
                      <a:endPar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Times New Roman" panose="02020603050405020304" pitchFamily="18" charset="0"/>
                        <a:buChar char="-"/>
                      </a:pP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Tìm</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kiếm</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món</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ăn</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theo</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nguyên</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liệu</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có</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sẵn</a:t>
                      </a:r>
                      <a:endPar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Times New Roman" panose="02020603050405020304" pitchFamily="18" charset="0"/>
                        <a:buChar char="-"/>
                      </a:pP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Danh</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sách</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các</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món</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ăn</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phổ</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biến</a:t>
                      </a:r>
                      <a:endPar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Times New Roman" panose="02020603050405020304" pitchFamily="18" charset="0"/>
                        <a:buChar char="-"/>
                      </a:pP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Hiển</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thị</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chi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tiết</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món</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ăn</a:t>
                      </a:r>
                      <a:endPar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extLst>
                  <a:ext uri="{0D108BD9-81ED-4DB2-BD59-A6C34878D82A}">
                    <a16:rowId xmlns:a16="http://schemas.microsoft.com/office/drawing/2014/main" xmlns="" val="3800691188"/>
                  </a:ext>
                </a:extLst>
              </a:tr>
              <a:tr h="2027863">
                <a:tc>
                  <a:txBody>
                    <a:bodyPr/>
                    <a:lstStyle/>
                    <a:p>
                      <a:pPr algn="ctr">
                        <a:lnSpc>
                          <a:spcPct val="107000"/>
                        </a:lnSpc>
                        <a:spcAft>
                          <a:spcPts val="800"/>
                        </a:spcAft>
                      </a:pPr>
                      <a:r>
                        <a:rPr lang="en-US" sz="1600" b="0" kern="100" dirty="0">
                          <a:effectLst/>
                          <a:latin typeface="Calibri Light" panose="020F0302020204030204" pitchFamily="34" charset="0"/>
                          <a:ea typeface="+mn-ea"/>
                          <a:cs typeface="Calibri Light" panose="020F0302020204030204" pitchFamily="34" charset="0"/>
                        </a:rPr>
                        <a:t>2</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gn="ctr">
                        <a:lnSpc>
                          <a:spcPct val="107000"/>
                        </a:lnSpc>
                        <a:spcAft>
                          <a:spcPts val="800"/>
                        </a:spcAft>
                      </a:pPr>
                      <a:r>
                        <a:rPr lang="en-US" sz="1600" b="0" kern="100" dirty="0">
                          <a:effectLst/>
                          <a:latin typeface="Calibri Light" panose="020F0302020204030204" pitchFamily="34" charset="0"/>
                          <a:cs typeface="Calibri Light" panose="020F0302020204030204" pitchFamily="34" charset="0"/>
                        </a:rPr>
                        <a:t>N20DCCN158</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a:lnSpc>
                          <a:spcPct val="107000"/>
                        </a:lnSpc>
                        <a:spcAft>
                          <a:spcPts val="800"/>
                        </a:spcAft>
                      </a:pP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Nguyễn</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Thanh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Trúc</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tc>
                  <a:txBody>
                    <a:bodyPr/>
                    <a:lstStyle/>
                    <a:p>
                      <a:pPr marL="342900" lvl="0" indent="-342900">
                        <a:lnSpc>
                          <a:spcPct val="107000"/>
                        </a:lnSpc>
                        <a:buFont typeface="Times New Roman" panose="02020603050405020304" pitchFamily="18" charset="0"/>
                        <a:buChar char="-"/>
                      </a:pPr>
                      <a:r>
                        <a:rPr lang="en-US" sz="1600" b="0" kern="100" dirty="0" err="1" smtClean="0">
                          <a:effectLst/>
                          <a:latin typeface="Calibri Light" panose="020F0302020204030204" pitchFamily="34" charset="0"/>
                          <a:ea typeface="Calibri" panose="020F0502020204030204" pitchFamily="34" charset="0"/>
                          <a:cs typeface="Calibri Light" panose="020F0302020204030204" pitchFamily="34" charset="0"/>
                        </a:rPr>
                        <a:t>Quản</a:t>
                      </a:r>
                      <a:r>
                        <a:rPr lang="en-US" sz="1600" b="0" kern="100" dirty="0" smtClean="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lý</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danh</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sách</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món</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ăn</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đã</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tạo</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Times New Roman" panose="02020603050405020304" pitchFamily="18" charset="0"/>
                        <a:buChar char="-"/>
                      </a:pP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Hiển</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thị</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danh</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sách</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đã</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lưu</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yêu</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thích</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Times New Roman" panose="02020603050405020304" pitchFamily="18" charset="0"/>
                        <a:buChar char="-"/>
                      </a:pP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Tài</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khoản</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người</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dung</a:t>
                      </a:r>
                    </a:p>
                    <a:p>
                      <a:pPr marL="342900" marR="0" lvl="0" indent="-342900" algn="l" defTabSz="457200" rtl="0" eaLnBrk="1" fontAlgn="auto" latinLnBrk="0" hangingPunct="1">
                        <a:lnSpc>
                          <a:spcPct val="107000"/>
                        </a:lnSpc>
                        <a:spcBef>
                          <a:spcPts val="0"/>
                        </a:spcBef>
                        <a:spcAft>
                          <a:spcPts val="0"/>
                        </a:spcAft>
                        <a:buClrTx/>
                        <a:buSzTx/>
                        <a:buFont typeface="Times New Roman" panose="02020603050405020304" pitchFamily="18" charset="0"/>
                        <a:buChar char="-"/>
                        <a:tabLst/>
                        <a:defRPr/>
                      </a:pP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Danh</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mục</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món</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ăn</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p>
                      <a:pPr marL="342900" lvl="0" indent="-342900">
                        <a:lnSpc>
                          <a:spcPct val="107000"/>
                        </a:lnSpc>
                        <a:buFont typeface="Times New Roman" panose="02020603050405020304" pitchFamily="18" charset="0"/>
                        <a:buChar char="-"/>
                      </a:pP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Thiết</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kế</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ERD, DIAGRAM</a:t>
                      </a:r>
                    </a:p>
                    <a:p>
                      <a:pPr marL="342900" lvl="0" indent="-342900">
                        <a:lnSpc>
                          <a:spcPct val="107000"/>
                        </a:lnSpc>
                        <a:buFont typeface="Times New Roman" panose="02020603050405020304" pitchFamily="18" charset="0"/>
                        <a:buChar char="-"/>
                      </a:pP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Thiết</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kế</a:t>
                      </a:r>
                      <a:r>
                        <a:rPr lang="en-US" sz="1600" b="0" kern="100" dirty="0">
                          <a:effectLst/>
                          <a:latin typeface="Calibri Light" panose="020F0302020204030204" pitchFamily="34" charset="0"/>
                          <a:ea typeface="Calibri" panose="020F0502020204030204" pitchFamily="34" charset="0"/>
                          <a:cs typeface="Calibri Light" panose="020F0302020204030204" pitchFamily="34" charset="0"/>
                        </a:rPr>
                        <a:t> </a:t>
                      </a:r>
                      <a:r>
                        <a:rPr lang="en-US" sz="1600" b="0" kern="100" dirty="0" err="1">
                          <a:effectLst/>
                          <a:latin typeface="Calibri Light" panose="020F0302020204030204" pitchFamily="34" charset="0"/>
                          <a:ea typeface="Calibri" panose="020F0502020204030204" pitchFamily="34" charset="0"/>
                          <a:cs typeface="Calibri Light" panose="020F0302020204030204" pitchFamily="34" charset="0"/>
                        </a:rPr>
                        <a:t>Fontend</a:t>
                      </a:r>
                      <a:endParaRPr lang="en-US" sz="1600" b="0" kern="100" dirty="0">
                        <a:effectLst/>
                        <a:latin typeface="Calibri Light" panose="020F0302020204030204" pitchFamily="34" charset="0"/>
                        <a:ea typeface="Calibri" panose="020F0502020204030204" pitchFamily="34" charset="0"/>
                        <a:cs typeface="Calibri Light" panose="020F0302020204030204" pitchFamily="34" charset="0"/>
                      </a:endParaRPr>
                    </a:p>
                  </a:txBody>
                  <a:tcPr marL="40655" marR="40655" marT="0" marB="0"/>
                </a:tc>
                <a:extLst>
                  <a:ext uri="{0D108BD9-81ED-4DB2-BD59-A6C34878D82A}">
                    <a16:rowId xmlns:a16="http://schemas.microsoft.com/office/drawing/2014/main" xmlns="" val="1130548267"/>
                  </a:ext>
                </a:extLst>
              </a:tr>
            </a:tbl>
          </a:graphicData>
        </a:graphic>
      </p:graphicFrame>
    </p:spTree>
    <p:extLst>
      <p:ext uri="{BB962C8B-B14F-4D97-AF65-F5344CB8AC3E}">
        <p14:creationId xmlns:p14="http://schemas.microsoft.com/office/powerpoint/2010/main" val="31146423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91316-2712-D4E5-97BF-519F134B555F}"/>
              </a:ext>
            </a:extLst>
          </p:cNvPr>
          <p:cNvSpPr>
            <a:spLocks noGrp="1"/>
          </p:cNvSpPr>
          <p:nvPr>
            <p:ph type="title"/>
          </p:nvPr>
        </p:nvSpPr>
        <p:spPr/>
        <p:txBody>
          <a:bodyPr/>
          <a:lstStyle/>
          <a:p>
            <a:pPr marL="742950" indent="-742950">
              <a:buFont typeface="+mj-lt"/>
              <a:buAutoNum type="arabicPeriod" startAt="8"/>
            </a:pPr>
            <a:r>
              <a:rPr lang="en-US" b="1">
                <a:latin typeface="Calibri Light" panose="020F0302020204030204" pitchFamily="34" charset="0"/>
                <a:cs typeface="Calibri Light" panose="020F0302020204030204" pitchFamily="34" charset="0"/>
              </a:rPr>
              <a:t>DEMO CHỨC NĂNG 2</a:t>
            </a:r>
          </a:p>
        </p:txBody>
      </p:sp>
      <p:sp>
        <p:nvSpPr>
          <p:cNvPr id="3" name="Content Placeholder 2">
            <a:extLst>
              <a:ext uri="{FF2B5EF4-FFF2-40B4-BE49-F238E27FC236}">
                <a16:creationId xmlns:a16="http://schemas.microsoft.com/office/drawing/2014/main" xmlns="" id="{0A7F4B22-2B54-40FF-A8C7-A21EEEAD21BE}"/>
              </a:ext>
            </a:extLst>
          </p:cNvPr>
          <p:cNvSpPr>
            <a:spLocks noGrp="1"/>
          </p:cNvSpPr>
          <p:nvPr>
            <p:ph idx="1"/>
          </p:nvPr>
        </p:nvSpPr>
        <p:spPr>
          <a:xfrm>
            <a:off x="2589212" y="2133600"/>
            <a:ext cx="8915400" cy="4509796"/>
          </a:xfrm>
        </p:spPr>
        <p:txBody>
          <a:bodyPr>
            <a:noAutofit/>
          </a:bodyPr>
          <a:lstStyle/>
          <a:p>
            <a:pPr marL="457200" lvl="1" indent="0">
              <a:buNone/>
            </a:pPr>
            <a:endParaRPr lang="en-US" sz="1800">
              <a:latin typeface="Calibri Light" panose="020F0302020204030204" pitchFamily="34" charset="0"/>
              <a:cs typeface="Calibri Light" panose="020F0302020204030204" pitchFamily="34" charset="0"/>
            </a:endParaRPr>
          </a:p>
          <a:p>
            <a:pPr>
              <a:buFont typeface="Arial" panose="020B0604020202020204" pitchFamily="34" charset="0"/>
              <a:buChar char="•"/>
            </a:pPr>
            <a:endParaRPr lang="en-US" sz="2000">
              <a:latin typeface="Calibri Light" panose="020F0302020204030204" pitchFamily="34" charset="0"/>
              <a:cs typeface="Calibri Light" panose="020F0302020204030204" pitchFamily="34" charset="0"/>
            </a:endParaRPr>
          </a:p>
        </p:txBody>
      </p:sp>
      <p:pic>
        <p:nvPicPr>
          <p:cNvPr id="6" name="Picture 5">
            <a:extLst>
              <a:ext uri="{FF2B5EF4-FFF2-40B4-BE49-F238E27FC236}">
                <a16:creationId xmlns:a16="http://schemas.microsoft.com/office/drawing/2014/main" xmlns="" id="{1CCDBDC8-63CF-B82C-7620-0328F8B6CC98}"/>
              </a:ext>
            </a:extLst>
          </p:cNvPr>
          <p:cNvPicPr>
            <a:picLocks noChangeAspect="1"/>
          </p:cNvPicPr>
          <p:nvPr/>
        </p:nvPicPr>
        <p:blipFill>
          <a:blip r:embed="rId2"/>
          <a:stretch>
            <a:fillRect/>
          </a:stretch>
        </p:blipFill>
        <p:spPr>
          <a:xfrm>
            <a:off x="1352145" y="1449420"/>
            <a:ext cx="10152468" cy="4784469"/>
          </a:xfrm>
          <a:prstGeom prst="rect">
            <a:avLst/>
          </a:prstGeom>
        </p:spPr>
      </p:pic>
    </p:spTree>
    <p:extLst>
      <p:ext uri="{BB962C8B-B14F-4D97-AF65-F5344CB8AC3E}">
        <p14:creationId xmlns:p14="http://schemas.microsoft.com/office/powerpoint/2010/main" val="1276503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C58CB-B091-DEE0-6D3D-4F739CE47D21}"/>
              </a:ext>
            </a:extLst>
          </p:cNvPr>
          <p:cNvSpPr>
            <a:spLocks noGrp="1"/>
          </p:cNvSpPr>
          <p:nvPr>
            <p:ph type="title"/>
          </p:nvPr>
        </p:nvSpPr>
        <p:spPr>
          <a:xfrm>
            <a:off x="1967774" y="2788555"/>
            <a:ext cx="8911687" cy="1280890"/>
          </a:xfrm>
        </p:spPr>
        <p:txBody>
          <a:bodyPr>
            <a:normAutofit/>
          </a:bodyPr>
          <a:lstStyle/>
          <a:p>
            <a:pPr marL="857250" indent="-857250" algn="ctr">
              <a:buFont typeface="+mj-lt"/>
              <a:buAutoNum type="romanUcPeriod" startAt="5"/>
            </a:pPr>
            <a:r>
              <a:rPr lang="en-US" sz="4000">
                <a:latin typeface="Calibri Light" panose="020F0302020204030204" pitchFamily="34" charset="0"/>
                <a:cs typeface="Calibri Light" panose="020F0302020204030204" pitchFamily="34" charset="0"/>
              </a:rPr>
              <a:t>THIẾT KẾ CƠ SỞ DỮ LIỆU</a:t>
            </a:r>
          </a:p>
        </p:txBody>
      </p:sp>
    </p:spTree>
    <p:extLst>
      <p:ext uri="{BB962C8B-B14F-4D97-AF65-F5344CB8AC3E}">
        <p14:creationId xmlns:p14="http://schemas.microsoft.com/office/powerpoint/2010/main" val="24368289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67865C-CDDE-F8F2-868A-4FA54FE3E342}"/>
              </a:ext>
            </a:extLst>
          </p:cNvPr>
          <p:cNvSpPr>
            <a:spLocks noGrp="1"/>
          </p:cNvSpPr>
          <p:nvPr>
            <p:ph type="title"/>
          </p:nvPr>
        </p:nvSpPr>
        <p:spPr/>
        <p:txBody>
          <a:bodyPr/>
          <a:lstStyle/>
          <a:p>
            <a:pPr marL="742950" indent="-742950">
              <a:buFont typeface="+mj-lt"/>
              <a:buAutoNum type="arabicPeriod"/>
            </a:pPr>
            <a:r>
              <a:rPr lang="en-US" sz="3600" b="1">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THỰC THỂ</a:t>
            </a:r>
            <a:endParaRPr lang="en-US">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xmlns="" id="{4C66884A-7D0C-FE1B-866F-C6CC2509CEA5}"/>
              </a:ext>
            </a:extLst>
          </p:cNvPr>
          <p:cNvSpPr>
            <a:spLocks noGrp="1"/>
          </p:cNvSpPr>
          <p:nvPr>
            <p:ph idx="1"/>
          </p:nvPr>
        </p:nvSpPr>
        <p:spPr>
          <a:xfrm>
            <a:off x="2589212" y="2142931"/>
            <a:ext cx="8915400" cy="3777622"/>
          </a:xfrm>
        </p:spPr>
        <p:txBody>
          <a:bodyPr/>
          <a:lstStyle/>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USERS: </a:t>
            </a:r>
            <a:r>
              <a:rPr lang="en-US" sz="2000" b="0" i="0" u="sng">
                <a:solidFill>
                  <a:srgbClr val="000000"/>
                </a:solidFill>
                <a:effectLst/>
                <a:latin typeface="Calibri Light" panose="020F0302020204030204" pitchFamily="34" charset="0"/>
                <a:cs typeface="Calibri Light" panose="020F0302020204030204" pitchFamily="34" charset="0"/>
              </a:rPr>
              <a:t>ID_ND</a:t>
            </a:r>
            <a:r>
              <a:rPr lang="en-US" sz="2000" b="1" i="0">
                <a:solidFill>
                  <a:srgbClr val="000000"/>
                </a:solidFill>
                <a:effectLst/>
                <a:latin typeface="Calibri Light" panose="020F0302020204030204" pitchFamily="34" charset="0"/>
                <a:cs typeface="Calibri Light" panose="020F0302020204030204" pitchFamily="34" charset="0"/>
              </a:rPr>
              <a:t>, </a:t>
            </a:r>
            <a:r>
              <a:rPr lang="en-US" sz="2000" b="0" i="0">
                <a:solidFill>
                  <a:srgbClr val="000000"/>
                </a:solidFill>
                <a:effectLst/>
                <a:latin typeface="Calibri Light" panose="020F0302020204030204" pitchFamily="34" charset="0"/>
                <a:cs typeface="Calibri Light" panose="020F0302020204030204" pitchFamily="34" charset="0"/>
              </a:rPr>
              <a:t>TENND, EMAIL, PASSWORD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LOAIMON:</a:t>
            </a:r>
            <a:r>
              <a:rPr lang="en-US" sz="2000" b="0" i="0">
                <a:solidFill>
                  <a:srgbClr val="000000"/>
                </a:solidFill>
                <a:effectLst/>
                <a:latin typeface="Calibri Light" panose="020F0302020204030204" pitchFamily="34" charset="0"/>
                <a:cs typeface="Calibri Light" panose="020F0302020204030204" pitchFamily="34" charset="0"/>
              </a:rPr>
              <a:t> I</a:t>
            </a:r>
            <a:r>
              <a:rPr lang="en-US" sz="2000" b="0" i="0" u="sng">
                <a:solidFill>
                  <a:srgbClr val="000000"/>
                </a:solidFill>
                <a:effectLst/>
                <a:latin typeface="Calibri Light" panose="020F0302020204030204" pitchFamily="34" charset="0"/>
                <a:cs typeface="Calibri Light" panose="020F0302020204030204" pitchFamily="34" charset="0"/>
              </a:rPr>
              <a:t>DLOAI</a:t>
            </a:r>
            <a:r>
              <a:rPr lang="en-US" sz="2000" b="0" i="0">
                <a:solidFill>
                  <a:srgbClr val="000000"/>
                </a:solidFill>
                <a:effectLst/>
                <a:latin typeface="Calibri Light" panose="020F0302020204030204" pitchFamily="34" charset="0"/>
                <a:cs typeface="Calibri Light" panose="020F0302020204030204" pitchFamily="34" charset="0"/>
              </a:rPr>
              <a:t>, TENLOAI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MONAN:</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u="sng">
                <a:solidFill>
                  <a:srgbClr val="000000"/>
                </a:solidFill>
                <a:effectLst/>
                <a:latin typeface="Calibri Light" panose="020F0302020204030204" pitchFamily="34" charset="0"/>
                <a:cs typeface="Calibri Light" panose="020F0302020204030204" pitchFamily="34" charset="0"/>
              </a:rPr>
              <a:t>IDMON</a:t>
            </a:r>
            <a:r>
              <a:rPr lang="en-US" sz="2000" b="0" i="0">
                <a:solidFill>
                  <a:srgbClr val="000000"/>
                </a:solidFill>
                <a:effectLst/>
                <a:latin typeface="Calibri Light" panose="020F0302020204030204" pitchFamily="34" charset="0"/>
                <a:cs typeface="Calibri Light" panose="020F0302020204030204" pitchFamily="34" charset="0"/>
              </a:rPr>
              <a:t>, TENMON, HINHANH, MOTA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NGUYENLIEU: </a:t>
            </a:r>
            <a:r>
              <a:rPr lang="en-US" sz="2000" b="0" i="0" u="sng">
                <a:solidFill>
                  <a:srgbClr val="000000"/>
                </a:solidFill>
                <a:effectLst/>
                <a:latin typeface="Calibri Light" panose="020F0302020204030204" pitchFamily="34" charset="0"/>
                <a:cs typeface="Calibri Light" panose="020F0302020204030204" pitchFamily="34" charset="0"/>
              </a:rPr>
              <a:t>IDNGUYENLIEU</a:t>
            </a:r>
            <a:r>
              <a:rPr lang="en-US" sz="2000" b="0" i="0">
                <a:solidFill>
                  <a:srgbClr val="000000"/>
                </a:solidFill>
                <a:effectLst/>
                <a:latin typeface="Calibri Light" panose="020F0302020204030204" pitchFamily="34" charset="0"/>
                <a:cs typeface="Calibri Light" panose="020F0302020204030204" pitchFamily="34" charset="0"/>
              </a:rPr>
              <a:t>, TENNGUYENLIEU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CONGTHUC:</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u="sng">
                <a:solidFill>
                  <a:srgbClr val="000000"/>
                </a:solidFill>
                <a:effectLst/>
                <a:latin typeface="Calibri Light" panose="020F0302020204030204" pitchFamily="34" charset="0"/>
                <a:cs typeface="Calibri Light" panose="020F0302020204030204" pitchFamily="34" charset="0"/>
              </a:rPr>
              <a:t>IDCONGTHUC</a:t>
            </a:r>
            <a:r>
              <a:rPr lang="en-US" sz="2000" b="0" i="0">
                <a:solidFill>
                  <a:srgbClr val="000000"/>
                </a:solidFill>
                <a:effectLst/>
                <a:latin typeface="Calibri Light" panose="020F0302020204030204" pitchFamily="34" charset="0"/>
                <a:cs typeface="Calibri Light" panose="020F0302020204030204" pitchFamily="34" charset="0"/>
              </a:rPr>
              <a:t>, THOIGIANNAU, DOKHO, MOTA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DONVI:</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u="sng">
                <a:solidFill>
                  <a:srgbClr val="000000"/>
                </a:solidFill>
                <a:effectLst/>
                <a:latin typeface="Calibri Light" panose="020F0302020204030204" pitchFamily="34" charset="0"/>
                <a:cs typeface="Calibri Light" panose="020F0302020204030204" pitchFamily="34" charset="0"/>
              </a:rPr>
              <a:t>IDDONVI</a:t>
            </a:r>
            <a:r>
              <a:rPr lang="en-US" sz="2000" b="0" i="0">
                <a:solidFill>
                  <a:srgbClr val="000000"/>
                </a:solidFill>
                <a:effectLst/>
                <a:latin typeface="Calibri Light" panose="020F0302020204030204" pitchFamily="34" charset="0"/>
                <a:cs typeface="Calibri Light" panose="020F0302020204030204" pitchFamily="34" charset="0"/>
              </a:rPr>
              <a:t>, TENDONVI </a:t>
            </a:r>
          </a:p>
          <a:p>
            <a:pPr algn="l" rtl="0" fontAlgn="base">
              <a:buFont typeface="Courier New" panose="02070309020205020404" pitchFamily="49" charset="0"/>
              <a:buChar char="o"/>
            </a:pPr>
            <a:r>
              <a:rPr lang="en-US" sz="2000" b="1" i="0">
                <a:solidFill>
                  <a:srgbClr val="000000"/>
                </a:solidFill>
                <a:effectLst/>
                <a:latin typeface="Calibri Light" panose="020F0302020204030204" pitchFamily="34" charset="0"/>
                <a:cs typeface="Calibri Light" panose="020F0302020204030204" pitchFamily="34" charset="0"/>
              </a:rPr>
              <a:t>BUOCLAM:</a:t>
            </a:r>
            <a:r>
              <a:rPr lang="en-US" sz="2000" b="0" i="0">
                <a:solidFill>
                  <a:srgbClr val="000000"/>
                </a:solidFill>
                <a:effectLst/>
                <a:latin typeface="Calibri Light" panose="020F0302020204030204" pitchFamily="34" charset="0"/>
                <a:cs typeface="Calibri Light" panose="020F0302020204030204" pitchFamily="34" charset="0"/>
              </a:rPr>
              <a:t> </a:t>
            </a:r>
            <a:r>
              <a:rPr lang="en-US" sz="2000" b="0" i="0" u="sng">
                <a:solidFill>
                  <a:srgbClr val="000000"/>
                </a:solidFill>
                <a:effectLst/>
                <a:latin typeface="Calibri Light" panose="020F0302020204030204" pitchFamily="34" charset="0"/>
                <a:cs typeface="Calibri Light" panose="020F0302020204030204" pitchFamily="34" charset="0"/>
              </a:rPr>
              <a:t>IDBUOCLAM</a:t>
            </a:r>
            <a:r>
              <a:rPr lang="en-US" sz="2000" b="0" i="0">
                <a:solidFill>
                  <a:srgbClr val="000000"/>
                </a:solidFill>
                <a:effectLst/>
                <a:latin typeface="Calibri Light" panose="020F0302020204030204" pitchFamily="34" charset="0"/>
                <a:cs typeface="Calibri Light" panose="020F0302020204030204" pitchFamily="34" charset="0"/>
              </a:rPr>
              <a:t>, TENBUOCLAM </a:t>
            </a:r>
          </a:p>
          <a:p>
            <a:pPr marL="0" indent="0">
              <a:buNone/>
            </a:pPr>
            <a:endParaRPr lang="en-US"/>
          </a:p>
        </p:txBody>
      </p:sp>
    </p:spTree>
    <p:extLst>
      <p:ext uri="{BB962C8B-B14F-4D97-AF65-F5344CB8AC3E}">
        <p14:creationId xmlns:p14="http://schemas.microsoft.com/office/powerpoint/2010/main" val="2315692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67865C-CDDE-F8F2-868A-4FA54FE3E342}"/>
              </a:ext>
            </a:extLst>
          </p:cNvPr>
          <p:cNvSpPr>
            <a:spLocks noGrp="1"/>
          </p:cNvSpPr>
          <p:nvPr>
            <p:ph type="title"/>
          </p:nvPr>
        </p:nvSpPr>
        <p:spPr/>
        <p:txBody>
          <a:bodyPr/>
          <a:lstStyle/>
          <a:p>
            <a:pPr marL="742950" indent="-742950">
              <a:buFont typeface="+mj-lt"/>
              <a:buAutoNum type="arabicPeriod" startAt="2"/>
            </a:pPr>
            <a:r>
              <a:rPr lang="en-US" b="1">
                <a:solidFill>
                  <a:schemeClr val="tx1"/>
                </a:solidFill>
                <a:latin typeface="Calibri Light" panose="020F0302020204030204" pitchFamily="34" charset="0"/>
                <a:ea typeface="Calibri" panose="020F0502020204030204" pitchFamily="34" charset="0"/>
                <a:cs typeface="Calibri Light" panose="020F0302020204030204" pitchFamily="34" charset="0"/>
              </a:rPr>
              <a:t>CHUYỂN MÔ HÌNH DỮ LIỆU</a:t>
            </a:r>
            <a:endParaRPr lang="en-US">
              <a:latin typeface="Calibri Light" panose="020F0302020204030204" pitchFamily="34" charset="0"/>
              <a:cs typeface="Calibri Light" panose="020F0302020204030204" pitchFamily="34" charset="0"/>
            </a:endParaRPr>
          </a:p>
        </p:txBody>
      </p:sp>
      <p:sp>
        <p:nvSpPr>
          <p:cNvPr id="3" name="Content Placeholder 2">
            <a:extLst>
              <a:ext uri="{FF2B5EF4-FFF2-40B4-BE49-F238E27FC236}">
                <a16:creationId xmlns:a16="http://schemas.microsoft.com/office/drawing/2014/main" xmlns="" id="{4C66884A-7D0C-FE1B-866F-C6CC2509CEA5}"/>
              </a:ext>
            </a:extLst>
          </p:cNvPr>
          <p:cNvSpPr>
            <a:spLocks noGrp="1"/>
          </p:cNvSpPr>
          <p:nvPr>
            <p:ph idx="1"/>
          </p:nvPr>
        </p:nvSpPr>
        <p:spPr>
          <a:xfrm>
            <a:off x="2592925" y="1540188"/>
            <a:ext cx="8915400" cy="4693701"/>
          </a:xfrm>
        </p:spPr>
        <p:txBody>
          <a:bodyPr>
            <a:normAutofit/>
          </a:bodyPr>
          <a:lstStyle/>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USERS: </a:t>
            </a:r>
            <a:r>
              <a:rPr lang="en-US" b="0" i="0" u="sng">
                <a:solidFill>
                  <a:srgbClr val="000000"/>
                </a:solidFill>
                <a:effectLst/>
                <a:latin typeface="Calibri Light" panose="020F0302020204030204" pitchFamily="34" charset="0"/>
                <a:cs typeface="Calibri Light" panose="020F0302020204030204" pitchFamily="34" charset="0"/>
              </a:rPr>
              <a:t>ID_ND</a:t>
            </a:r>
            <a:r>
              <a:rPr lang="en-US" b="1" i="0">
                <a:solidFill>
                  <a:srgbClr val="000000"/>
                </a:solidFill>
                <a:effectLst/>
                <a:latin typeface="Calibri Light" panose="020F0302020204030204" pitchFamily="34" charset="0"/>
                <a:cs typeface="Calibri Light" panose="020F0302020204030204" pitchFamily="34" charset="0"/>
              </a:rPr>
              <a:t>, </a:t>
            </a:r>
            <a:r>
              <a:rPr lang="en-US" b="0" i="0">
                <a:solidFill>
                  <a:srgbClr val="000000"/>
                </a:solidFill>
                <a:effectLst/>
                <a:latin typeface="Calibri Light" panose="020F0302020204030204" pitchFamily="34" charset="0"/>
                <a:cs typeface="Calibri Light" panose="020F0302020204030204" pitchFamily="34" charset="0"/>
              </a:rPr>
              <a:t>TENND, EMAIL, PASSWORD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LOAIMON:</a:t>
            </a:r>
            <a:r>
              <a:rPr lang="en-US" b="0" i="0">
                <a:solidFill>
                  <a:srgbClr val="000000"/>
                </a:solidFill>
                <a:effectLst/>
                <a:latin typeface="Calibri Light" panose="020F0302020204030204" pitchFamily="34" charset="0"/>
                <a:cs typeface="Calibri Light" panose="020F0302020204030204" pitchFamily="34" charset="0"/>
              </a:rPr>
              <a:t> </a:t>
            </a:r>
            <a:r>
              <a:rPr lang="en-US" b="0" i="0" u="sng">
                <a:solidFill>
                  <a:srgbClr val="000000"/>
                </a:solidFill>
                <a:effectLst/>
                <a:latin typeface="Calibri Light" panose="020F0302020204030204" pitchFamily="34" charset="0"/>
                <a:cs typeface="Calibri Light" panose="020F0302020204030204" pitchFamily="34" charset="0"/>
              </a:rPr>
              <a:t>IDLOAI,</a:t>
            </a:r>
            <a:r>
              <a:rPr lang="en-US" b="0" i="0">
                <a:solidFill>
                  <a:srgbClr val="000000"/>
                </a:solidFill>
                <a:effectLst/>
                <a:latin typeface="Calibri Light" panose="020F0302020204030204" pitchFamily="34" charset="0"/>
                <a:cs typeface="Calibri Light" panose="020F0302020204030204" pitchFamily="34" charset="0"/>
              </a:rPr>
              <a:t> TENLOAI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MONAN:</a:t>
            </a:r>
            <a:r>
              <a:rPr lang="en-US" b="0" i="0">
                <a:solidFill>
                  <a:srgbClr val="000000"/>
                </a:solidFill>
                <a:effectLst/>
                <a:latin typeface="Calibri Light" panose="020F0302020204030204" pitchFamily="34" charset="0"/>
                <a:cs typeface="Calibri Light" panose="020F0302020204030204" pitchFamily="34" charset="0"/>
              </a:rPr>
              <a:t> </a:t>
            </a:r>
            <a:r>
              <a:rPr lang="en-US" b="0" i="0" u="sng">
                <a:solidFill>
                  <a:srgbClr val="000000"/>
                </a:solidFill>
                <a:effectLst/>
                <a:latin typeface="Calibri Light" panose="020F0302020204030204" pitchFamily="34" charset="0"/>
                <a:cs typeface="Calibri Light" panose="020F0302020204030204" pitchFamily="34" charset="0"/>
              </a:rPr>
              <a:t>IDMON</a:t>
            </a:r>
            <a:r>
              <a:rPr lang="en-US" b="0" i="0">
                <a:solidFill>
                  <a:srgbClr val="000000"/>
                </a:solidFill>
                <a:effectLst/>
                <a:latin typeface="Calibri Light" panose="020F0302020204030204" pitchFamily="34" charset="0"/>
                <a:cs typeface="Calibri Light" panose="020F0302020204030204" pitchFamily="34" charset="0"/>
              </a:rPr>
              <a:t>, TENMON, HINHANH, MOTA, </a:t>
            </a:r>
            <a:r>
              <a:rPr lang="en-US" b="1" i="0">
                <a:solidFill>
                  <a:srgbClr val="000000"/>
                </a:solidFill>
                <a:effectLst/>
                <a:latin typeface="Calibri Light" panose="020F0302020204030204" pitchFamily="34" charset="0"/>
                <a:cs typeface="Calibri Light" panose="020F0302020204030204" pitchFamily="34" charset="0"/>
              </a:rPr>
              <a:t>IDLOAI</a:t>
            </a:r>
            <a:r>
              <a:rPr lang="en-US" b="0" i="0">
                <a:solidFill>
                  <a:srgbClr val="000000"/>
                </a:solidFill>
                <a:effectLst/>
                <a:latin typeface="Calibri Light" panose="020F0302020204030204" pitchFamily="34" charset="0"/>
                <a:cs typeface="Calibri Light" panose="020F0302020204030204" pitchFamily="34" charset="0"/>
              </a:rPr>
              <a:t>, </a:t>
            </a:r>
            <a:r>
              <a:rPr lang="en-US" b="1" i="0">
                <a:solidFill>
                  <a:srgbClr val="000000"/>
                </a:solidFill>
                <a:effectLst/>
                <a:latin typeface="Calibri Light" panose="020F0302020204030204" pitchFamily="34" charset="0"/>
                <a:cs typeface="Calibri Light" panose="020F0302020204030204" pitchFamily="34" charset="0"/>
              </a:rPr>
              <a:t>ID_ND, IDCONGTHUC</a:t>
            </a:r>
            <a:r>
              <a:rPr lang="en-US" b="0" i="0">
                <a:solidFill>
                  <a:srgbClr val="000000"/>
                </a:solidFill>
                <a:effectLst/>
                <a:latin typeface="Calibri Light" panose="020F0302020204030204" pitchFamily="34" charset="0"/>
                <a:cs typeface="Calibri Light" panose="020F0302020204030204" pitchFamily="34" charset="0"/>
              </a:rPr>
              <a:t>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DONVI</a:t>
            </a:r>
            <a:r>
              <a:rPr lang="en-US" b="0" i="0">
                <a:solidFill>
                  <a:srgbClr val="000000"/>
                </a:solidFill>
                <a:effectLst/>
                <a:latin typeface="Calibri Light" panose="020F0302020204030204" pitchFamily="34" charset="0"/>
                <a:cs typeface="Calibri Light" panose="020F0302020204030204" pitchFamily="34" charset="0"/>
              </a:rPr>
              <a:t>: </a:t>
            </a:r>
            <a:r>
              <a:rPr lang="en-US" b="0" i="0" u="sng">
                <a:solidFill>
                  <a:srgbClr val="000000"/>
                </a:solidFill>
                <a:effectLst/>
                <a:latin typeface="Calibri Light" panose="020F0302020204030204" pitchFamily="34" charset="0"/>
                <a:cs typeface="Calibri Light" panose="020F0302020204030204" pitchFamily="34" charset="0"/>
              </a:rPr>
              <a:t>IDDONVI</a:t>
            </a:r>
            <a:r>
              <a:rPr lang="en-US" b="0" i="0">
                <a:solidFill>
                  <a:srgbClr val="000000"/>
                </a:solidFill>
                <a:effectLst/>
                <a:latin typeface="Calibri Light" panose="020F0302020204030204" pitchFamily="34" charset="0"/>
                <a:cs typeface="Calibri Light" panose="020F0302020204030204" pitchFamily="34" charset="0"/>
              </a:rPr>
              <a:t>, TENDONVI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NGUYENLIEU: </a:t>
            </a:r>
            <a:r>
              <a:rPr lang="en-US" b="0" i="0" u="sng">
                <a:solidFill>
                  <a:srgbClr val="000000"/>
                </a:solidFill>
                <a:effectLst/>
                <a:latin typeface="Calibri Light" panose="020F0302020204030204" pitchFamily="34" charset="0"/>
                <a:cs typeface="Calibri Light" panose="020F0302020204030204" pitchFamily="34" charset="0"/>
              </a:rPr>
              <a:t>IDNGUYENLIEU</a:t>
            </a:r>
            <a:r>
              <a:rPr lang="en-US" b="0" i="0">
                <a:solidFill>
                  <a:srgbClr val="000000"/>
                </a:solidFill>
                <a:effectLst/>
                <a:latin typeface="Calibri Light" panose="020F0302020204030204" pitchFamily="34" charset="0"/>
                <a:cs typeface="Calibri Light" panose="020F0302020204030204" pitchFamily="34" charset="0"/>
              </a:rPr>
              <a:t>, TENNGUYENLIEU, </a:t>
            </a:r>
            <a:r>
              <a:rPr lang="en-US" b="1" i="0">
                <a:solidFill>
                  <a:srgbClr val="000000"/>
                </a:solidFill>
                <a:effectLst/>
                <a:latin typeface="Calibri Light" panose="020F0302020204030204" pitchFamily="34" charset="0"/>
                <a:cs typeface="Calibri Light" panose="020F0302020204030204" pitchFamily="34" charset="0"/>
              </a:rPr>
              <a:t>IDDONVI</a:t>
            </a:r>
            <a:r>
              <a:rPr lang="en-US" b="0" i="0">
                <a:solidFill>
                  <a:srgbClr val="000000"/>
                </a:solidFill>
                <a:effectLst/>
                <a:latin typeface="Calibri Light" panose="020F0302020204030204" pitchFamily="34" charset="0"/>
                <a:cs typeface="Calibri Light" panose="020F0302020204030204" pitchFamily="34" charset="0"/>
              </a:rPr>
              <a:t>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CONGTHUC:</a:t>
            </a:r>
            <a:r>
              <a:rPr lang="en-US" b="0" i="0">
                <a:solidFill>
                  <a:srgbClr val="000000"/>
                </a:solidFill>
                <a:effectLst/>
                <a:latin typeface="Calibri Light" panose="020F0302020204030204" pitchFamily="34" charset="0"/>
                <a:cs typeface="Calibri Light" panose="020F0302020204030204" pitchFamily="34" charset="0"/>
              </a:rPr>
              <a:t> </a:t>
            </a:r>
            <a:r>
              <a:rPr lang="en-US" b="0" i="0" u="sng">
                <a:solidFill>
                  <a:srgbClr val="000000"/>
                </a:solidFill>
                <a:effectLst/>
                <a:latin typeface="Calibri Light" panose="020F0302020204030204" pitchFamily="34" charset="0"/>
                <a:cs typeface="Calibri Light" panose="020F0302020204030204" pitchFamily="34" charset="0"/>
              </a:rPr>
              <a:t>IDCONGTHUC</a:t>
            </a:r>
            <a:r>
              <a:rPr lang="en-US" b="0" i="0">
                <a:solidFill>
                  <a:srgbClr val="000000"/>
                </a:solidFill>
                <a:effectLst/>
                <a:latin typeface="Calibri Light" panose="020F0302020204030204" pitchFamily="34" charset="0"/>
                <a:cs typeface="Calibri Light" panose="020F0302020204030204" pitchFamily="34" charset="0"/>
              </a:rPr>
              <a:t>, THOIGIANNAU, DOKHO, MOTA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BUOCLAM:</a:t>
            </a:r>
            <a:r>
              <a:rPr lang="en-US" b="0" i="0">
                <a:solidFill>
                  <a:srgbClr val="000000"/>
                </a:solidFill>
                <a:effectLst/>
                <a:latin typeface="Calibri Light" panose="020F0302020204030204" pitchFamily="34" charset="0"/>
                <a:cs typeface="Calibri Light" panose="020F0302020204030204" pitchFamily="34" charset="0"/>
              </a:rPr>
              <a:t> </a:t>
            </a:r>
            <a:r>
              <a:rPr lang="en-US" b="0" i="0" u="sng">
                <a:solidFill>
                  <a:srgbClr val="000000"/>
                </a:solidFill>
                <a:effectLst/>
                <a:latin typeface="Calibri Light" panose="020F0302020204030204" pitchFamily="34" charset="0"/>
                <a:cs typeface="Calibri Light" panose="020F0302020204030204" pitchFamily="34" charset="0"/>
              </a:rPr>
              <a:t>IDBUOCLAM</a:t>
            </a:r>
            <a:r>
              <a:rPr lang="en-US" b="0" i="0">
                <a:solidFill>
                  <a:srgbClr val="000000"/>
                </a:solidFill>
                <a:effectLst/>
                <a:latin typeface="Calibri Light" panose="020F0302020204030204" pitchFamily="34" charset="0"/>
                <a:cs typeface="Calibri Light" panose="020F0302020204030204" pitchFamily="34" charset="0"/>
              </a:rPr>
              <a:t>, TENBUOCLAM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CT_CONGTHUC: </a:t>
            </a:r>
            <a:r>
              <a:rPr lang="en-US" b="1" i="0" u="sng">
                <a:solidFill>
                  <a:srgbClr val="000000"/>
                </a:solidFill>
                <a:effectLst/>
                <a:latin typeface="Calibri Light" panose="020F0302020204030204" pitchFamily="34" charset="0"/>
                <a:cs typeface="Calibri Light" panose="020F0302020204030204" pitchFamily="34" charset="0"/>
              </a:rPr>
              <a:t>IDCONGTHUC, IDNGUYENLIEU</a:t>
            </a:r>
            <a:r>
              <a:rPr lang="en-US" b="0" i="0">
                <a:solidFill>
                  <a:srgbClr val="000000"/>
                </a:solidFill>
                <a:effectLst/>
                <a:latin typeface="Calibri Light" panose="020F0302020204030204" pitchFamily="34" charset="0"/>
                <a:cs typeface="Calibri Light" panose="020F0302020204030204" pitchFamily="34" charset="0"/>
              </a:rPr>
              <a:t>, SOLUONG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DS_YEUTHICH: </a:t>
            </a:r>
            <a:r>
              <a:rPr lang="en-US" b="1" i="0" u="sng">
                <a:solidFill>
                  <a:srgbClr val="000000"/>
                </a:solidFill>
                <a:effectLst/>
                <a:latin typeface="Calibri Light" panose="020F0302020204030204" pitchFamily="34" charset="0"/>
                <a:cs typeface="Calibri Light" panose="020F0302020204030204" pitchFamily="34" charset="0"/>
              </a:rPr>
              <a:t>ID_ND, IDMON</a:t>
            </a:r>
            <a:r>
              <a:rPr lang="en-US" b="0" i="0">
                <a:solidFill>
                  <a:srgbClr val="000000"/>
                </a:solidFill>
                <a:effectLst/>
                <a:latin typeface="Calibri Light" panose="020F0302020204030204" pitchFamily="34" charset="0"/>
                <a:cs typeface="Calibri Light" panose="020F0302020204030204" pitchFamily="34" charset="0"/>
              </a:rPr>
              <a:t>, TRANGTHAI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CT_BUOCLAM: </a:t>
            </a:r>
            <a:r>
              <a:rPr lang="en-US" b="1" i="0" u="sng">
                <a:solidFill>
                  <a:srgbClr val="000000"/>
                </a:solidFill>
                <a:effectLst/>
                <a:latin typeface="Calibri Light" panose="020F0302020204030204" pitchFamily="34" charset="0"/>
                <a:cs typeface="Calibri Light" panose="020F0302020204030204" pitchFamily="34" charset="0"/>
              </a:rPr>
              <a:t>IDCONGTHUC, IDBUOCLAM</a:t>
            </a:r>
            <a:r>
              <a:rPr lang="en-US" b="0" i="0">
                <a:solidFill>
                  <a:srgbClr val="000000"/>
                </a:solidFill>
                <a:effectLst/>
                <a:latin typeface="Calibri Light" panose="020F0302020204030204" pitchFamily="34" charset="0"/>
                <a:cs typeface="Calibri Light" panose="020F0302020204030204" pitchFamily="34" charset="0"/>
              </a:rPr>
              <a:t>,</a:t>
            </a:r>
            <a:r>
              <a:rPr lang="en-US" b="1" i="0">
                <a:solidFill>
                  <a:srgbClr val="000000"/>
                </a:solidFill>
                <a:effectLst/>
                <a:latin typeface="Calibri Light" panose="020F0302020204030204" pitchFamily="34" charset="0"/>
                <a:cs typeface="Calibri Light" panose="020F0302020204030204" pitchFamily="34" charset="0"/>
              </a:rPr>
              <a:t> </a:t>
            </a:r>
            <a:r>
              <a:rPr lang="en-US" b="0" i="0">
                <a:solidFill>
                  <a:srgbClr val="000000"/>
                </a:solidFill>
                <a:effectLst/>
                <a:latin typeface="Calibri Light" panose="020F0302020204030204" pitchFamily="34" charset="0"/>
                <a:cs typeface="Calibri Light" panose="020F0302020204030204" pitchFamily="34" charset="0"/>
              </a:rPr>
              <a:t>MOTA </a:t>
            </a:r>
          </a:p>
          <a:p>
            <a:pPr algn="l" rtl="0" fontAlgn="base">
              <a:buFont typeface="Courier New" panose="02070309020205020404" pitchFamily="49" charset="0"/>
              <a:buChar char="o"/>
            </a:pPr>
            <a:r>
              <a:rPr lang="en-US" b="1" i="0">
                <a:solidFill>
                  <a:srgbClr val="000000"/>
                </a:solidFill>
                <a:effectLst/>
                <a:latin typeface="Calibri Light" panose="020F0302020204030204" pitchFamily="34" charset="0"/>
                <a:cs typeface="Calibri Light" panose="020F0302020204030204" pitchFamily="34" charset="0"/>
              </a:rPr>
              <a:t>DL_HANHDONG: </a:t>
            </a:r>
            <a:r>
              <a:rPr lang="en-US" b="1" i="0" u="sng">
                <a:solidFill>
                  <a:srgbClr val="000000"/>
                </a:solidFill>
                <a:effectLst/>
                <a:latin typeface="Calibri Light" panose="020F0302020204030204" pitchFamily="34" charset="0"/>
                <a:cs typeface="Calibri Light" panose="020F0302020204030204" pitchFamily="34" charset="0"/>
              </a:rPr>
              <a:t>ID_ND, IDMON, HANHDONG, THOIGIAN</a:t>
            </a:r>
            <a:r>
              <a:rPr lang="en-US" b="0" i="0">
                <a:solidFill>
                  <a:srgbClr val="000000"/>
                </a:solidFill>
                <a:effectLst/>
                <a:latin typeface="Calibri Light" panose="020F0302020204030204" pitchFamily="34" charset="0"/>
                <a:cs typeface="Calibri Light" panose="020F0302020204030204" pitchFamily="34" charset="0"/>
              </a:rPr>
              <a:t> </a:t>
            </a:r>
          </a:p>
          <a:p>
            <a:pPr>
              <a:buFont typeface="Courier New" panose="02070309020205020404" pitchFamily="49" charset="0"/>
              <a:buChar char="o"/>
            </a:pPr>
            <a:endParaRPr lang="en-US">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6710832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67865C-CDDE-F8F2-868A-4FA54FE3E342}"/>
              </a:ext>
            </a:extLst>
          </p:cNvPr>
          <p:cNvSpPr>
            <a:spLocks noGrp="1"/>
          </p:cNvSpPr>
          <p:nvPr>
            <p:ph type="title"/>
          </p:nvPr>
        </p:nvSpPr>
        <p:spPr/>
        <p:txBody>
          <a:bodyPr/>
          <a:lstStyle/>
          <a:p>
            <a:pPr marL="742950" indent="-742950">
              <a:buFont typeface="+mj-lt"/>
              <a:buAutoNum type="arabicPeriod" startAt="3"/>
            </a:pPr>
            <a:r>
              <a:rPr lang="en-US" b="1">
                <a:solidFill>
                  <a:schemeClr val="tx1"/>
                </a:solidFill>
                <a:latin typeface="Calibri Light" panose="020F0302020204030204" pitchFamily="34" charset="0"/>
                <a:cs typeface="Calibri Light" panose="020F0302020204030204" pitchFamily="34" charset="0"/>
              </a:rPr>
              <a:t>MÔ HÌNH ERD</a:t>
            </a:r>
            <a:endParaRPr lang="en-US">
              <a:latin typeface="Calibri Light" panose="020F0302020204030204" pitchFamily="34" charset="0"/>
              <a:cs typeface="Calibri Light" panose="020F0302020204030204" pitchFamily="34" charset="0"/>
            </a:endParaRPr>
          </a:p>
        </p:txBody>
      </p:sp>
      <p:pic>
        <p:nvPicPr>
          <p:cNvPr id="1032" name="Picture 8">
            <a:extLst>
              <a:ext uri="{FF2B5EF4-FFF2-40B4-BE49-F238E27FC236}">
                <a16:creationId xmlns:a16="http://schemas.microsoft.com/office/drawing/2014/main" xmlns="" id="{A6FA1EC5-FFA6-EDA3-444E-77F8F79DFEA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39009" y="1468267"/>
            <a:ext cx="8707015" cy="5012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833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A67865C-CDDE-F8F2-868A-4FA54FE3E342}"/>
              </a:ext>
            </a:extLst>
          </p:cNvPr>
          <p:cNvSpPr>
            <a:spLocks noGrp="1"/>
          </p:cNvSpPr>
          <p:nvPr>
            <p:ph type="title"/>
          </p:nvPr>
        </p:nvSpPr>
        <p:spPr/>
        <p:txBody>
          <a:bodyPr/>
          <a:lstStyle/>
          <a:p>
            <a:pPr marL="742950" indent="-742950">
              <a:buFont typeface="+mj-lt"/>
              <a:buAutoNum type="arabicPeriod" startAt="4"/>
            </a:pPr>
            <a:r>
              <a:rPr lang="en-US" sz="3600" b="1">
                <a:solidFill>
                  <a:schemeClr val="tx1"/>
                </a:solidFill>
                <a:effectLst/>
                <a:latin typeface="Calibri Light" panose="020F0302020204030204" pitchFamily="34" charset="0"/>
                <a:ea typeface="Calibri" panose="020F0502020204030204" pitchFamily="34" charset="0"/>
                <a:cs typeface="Calibri Light" panose="020F0302020204030204" pitchFamily="34" charset="0"/>
              </a:rPr>
              <a:t>DIAGRAM</a:t>
            </a:r>
            <a:endParaRPr lang="en-US">
              <a:latin typeface="Calibri Light" panose="020F0302020204030204" pitchFamily="34" charset="0"/>
              <a:cs typeface="Calibri Light" panose="020F0302020204030204" pitchFamily="34" charset="0"/>
            </a:endParaRPr>
          </a:p>
        </p:txBody>
      </p:sp>
      <p:pic>
        <p:nvPicPr>
          <p:cNvPr id="2052" name="Picture 4">
            <a:extLst>
              <a:ext uri="{FF2B5EF4-FFF2-40B4-BE49-F238E27FC236}">
                <a16:creationId xmlns:a16="http://schemas.microsoft.com/office/drawing/2014/main" xmlns="" id="{74029445-8A9E-DA4B-0BB8-965B0FB254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78349" y="1727204"/>
            <a:ext cx="9326264" cy="4842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225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C58CB-B091-DEE0-6D3D-4F739CE47D21}"/>
              </a:ext>
            </a:extLst>
          </p:cNvPr>
          <p:cNvSpPr>
            <a:spLocks noGrp="1"/>
          </p:cNvSpPr>
          <p:nvPr>
            <p:ph type="title"/>
          </p:nvPr>
        </p:nvSpPr>
        <p:spPr>
          <a:xfrm>
            <a:off x="1967774" y="2788555"/>
            <a:ext cx="8911687" cy="1280890"/>
          </a:xfrm>
        </p:spPr>
        <p:txBody>
          <a:bodyPr>
            <a:normAutofit/>
          </a:bodyPr>
          <a:lstStyle/>
          <a:p>
            <a:pPr marL="857250" indent="-857250" algn="ctr">
              <a:buFont typeface="+mj-lt"/>
              <a:buAutoNum type="romanUcPeriod" startAt="4"/>
            </a:pPr>
            <a:r>
              <a:rPr lang="en-US" sz="4000">
                <a:latin typeface="Calibri Light" panose="020F0302020204030204" pitchFamily="34" charset="0"/>
                <a:cs typeface="Calibri Light" panose="020F0302020204030204" pitchFamily="34" charset="0"/>
              </a:rPr>
              <a:t>DEMO GIAO DIỆN HỆ THỐNG</a:t>
            </a:r>
          </a:p>
        </p:txBody>
      </p:sp>
    </p:spTree>
    <p:extLst>
      <p:ext uri="{BB962C8B-B14F-4D97-AF65-F5344CB8AC3E}">
        <p14:creationId xmlns:p14="http://schemas.microsoft.com/office/powerpoint/2010/main" val="8825101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a:pPr>
            <a:r>
              <a:rPr lang="en-US" sz="3600" b="1">
                <a:latin typeface="Calibri Light" panose="020F0302020204030204" pitchFamily="34" charset="0"/>
                <a:cs typeface="Calibri Light" panose="020F0302020204030204" pitchFamily="34" charset="0"/>
              </a:rPr>
              <a:t>CHỨC NĂNG ĐĂNG KÝ</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xmlns="" id="{C60C81EB-D463-4FBD-95EF-4C433BCF777C}"/>
              </a:ext>
            </a:extLst>
          </p:cNvPr>
          <p:cNvPicPr>
            <a:picLocks noGrp="1" noChangeAspect="1"/>
          </p:cNvPicPr>
          <p:nvPr>
            <p:ph idx="1"/>
          </p:nvPr>
        </p:nvPicPr>
        <p:blipFill>
          <a:blip r:embed="rId2"/>
          <a:stretch>
            <a:fillRect/>
          </a:stretch>
        </p:blipFill>
        <p:spPr>
          <a:xfrm>
            <a:off x="2198451" y="1852059"/>
            <a:ext cx="9260732" cy="4743294"/>
          </a:xfrm>
        </p:spPr>
      </p:pic>
    </p:spTree>
    <p:extLst>
      <p:ext uri="{BB962C8B-B14F-4D97-AF65-F5344CB8AC3E}">
        <p14:creationId xmlns:p14="http://schemas.microsoft.com/office/powerpoint/2010/main" val="9829703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2"/>
            </a:pPr>
            <a:r>
              <a:rPr lang="en-US" sz="3600" b="1">
                <a:latin typeface="Calibri Light" panose="020F0302020204030204" pitchFamily="34" charset="0"/>
                <a:cs typeface="Calibri Light" panose="020F0302020204030204" pitchFamily="34" charset="0"/>
              </a:rPr>
              <a:t>CHỨC NĂNG TÌM KIẾM MÓN ĂN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xmlns="" id="{60637747-C288-E850-A915-4B2C6C7CFDC3}"/>
              </a:ext>
            </a:extLst>
          </p:cNvPr>
          <p:cNvPicPr>
            <a:picLocks noGrp="1" noChangeAspect="1"/>
          </p:cNvPicPr>
          <p:nvPr>
            <p:ph idx="1"/>
          </p:nvPr>
        </p:nvPicPr>
        <p:blipFill>
          <a:blip r:embed="rId2"/>
          <a:stretch>
            <a:fillRect/>
          </a:stretch>
        </p:blipFill>
        <p:spPr>
          <a:xfrm>
            <a:off x="1750979" y="1852059"/>
            <a:ext cx="9776298" cy="4470920"/>
          </a:xfrm>
        </p:spPr>
      </p:pic>
    </p:spTree>
    <p:extLst>
      <p:ext uri="{BB962C8B-B14F-4D97-AF65-F5344CB8AC3E}">
        <p14:creationId xmlns:p14="http://schemas.microsoft.com/office/powerpoint/2010/main" val="3702910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89212" y="671909"/>
            <a:ext cx="9122890" cy="1200329"/>
          </a:xfrm>
          <a:prstGeom prst="rect">
            <a:avLst/>
          </a:prstGeom>
          <a:noFill/>
        </p:spPr>
        <p:txBody>
          <a:bodyPr wrap="square">
            <a:spAutoFit/>
          </a:bodyPr>
          <a:lstStyle/>
          <a:p>
            <a:pPr marL="742950" indent="-742950">
              <a:buFont typeface="+mj-lt"/>
              <a:buAutoNum type="arabicPeriod" startAt="3"/>
            </a:pPr>
            <a:r>
              <a:rPr lang="en-US" sz="3600" b="1" dirty="0">
                <a:latin typeface="Calibri Light" panose="020F0302020204030204" pitchFamily="34" charset="0"/>
                <a:cs typeface="Calibri Light" panose="020F0302020204030204" pitchFamily="34" charset="0"/>
              </a:rPr>
              <a:t>CHỨC NĂNG TÌM KIẾM MÓN ĂN THEO NGUYÊN LIỆU CÓ SẴN</a:t>
            </a:r>
            <a:endParaRPr lang="en-US" sz="3600" dirty="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99D08464-E7F4-8EF1-6E1E-6676CFBB4A1C}"/>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xmlns="" id="{5FB54C9E-D9AC-1DD4-CFC5-CB3D57B9E1ED}"/>
              </a:ext>
            </a:extLst>
          </p:cNvPr>
          <p:cNvPicPr>
            <a:picLocks noChangeAspect="1"/>
          </p:cNvPicPr>
          <p:nvPr/>
        </p:nvPicPr>
        <p:blipFill>
          <a:blip r:embed="rId2"/>
          <a:stretch>
            <a:fillRect/>
          </a:stretch>
        </p:blipFill>
        <p:spPr>
          <a:xfrm>
            <a:off x="2589211" y="2133600"/>
            <a:ext cx="8915399" cy="4257472"/>
          </a:xfrm>
          <a:prstGeom prst="rect">
            <a:avLst/>
          </a:prstGeom>
        </p:spPr>
      </p:pic>
      <p:cxnSp>
        <p:nvCxnSpPr>
          <p:cNvPr id="10" name="Straight Arrow Connector 9">
            <a:extLst>
              <a:ext uri="{FF2B5EF4-FFF2-40B4-BE49-F238E27FC236}">
                <a16:creationId xmlns:a16="http://schemas.microsoft.com/office/drawing/2014/main" xmlns="" id="{63E0B0C0-F640-EC46-44F1-4E26BCCF82C6}"/>
              </a:ext>
            </a:extLst>
          </p:cNvPr>
          <p:cNvCxnSpPr/>
          <p:nvPr/>
        </p:nvCxnSpPr>
        <p:spPr>
          <a:xfrm>
            <a:off x="3589506" y="3764604"/>
            <a:ext cx="822890" cy="1945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73136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6D40CAA-9783-D897-433F-088C1DD2CE5F}"/>
              </a:ext>
            </a:extLst>
          </p:cNvPr>
          <p:cNvSpPr>
            <a:spLocks noGrp="1"/>
          </p:cNvSpPr>
          <p:nvPr>
            <p:ph type="title"/>
          </p:nvPr>
        </p:nvSpPr>
        <p:spPr/>
        <p:txBody>
          <a:bodyPr/>
          <a:lstStyle/>
          <a:p>
            <a:pPr algn="ctr"/>
            <a:r>
              <a:rPr lang="en-US" b="1">
                <a:latin typeface="Calibri Light" panose="020F0302020204030204" pitchFamily="34" charset="0"/>
                <a:cs typeface="Calibri Light" panose="020F0302020204030204" pitchFamily="34" charset="0"/>
              </a:rPr>
              <a:t>MỤC LỤC</a:t>
            </a:r>
          </a:p>
        </p:txBody>
      </p:sp>
      <p:sp>
        <p:nvSpPr>
          <p:cNvPr id="3" name="Content Placeholder 2">
            <a:extLst>
              <a:ext uri="{FF2B5EF4-FFF2-40B4-BE49-F238E27FC236}">
                <a16:creationId xmlns:a16="http://schemas.microsoft.com/office/drawing/2014/main" xmlns="" id="{94AD79F3-EF6C-CC14-F173-2AB20E6F2965}"/>
              </a:ext>
            </a:extLst>
          </p:cNvPr>
          <p:cNvSpPr>
            <a:spLocks noGrp="1"/>
          </p:cNvSpPr>
          <p:nvPr>
            <p:ph idx="1"/>
          </p:nvPr>
        </p:nvSpPr>
        <p:spPr/>
        <p:txBody>
          <a:bodyPr>
            <a:normAutofit/>
          </a:bodyPr>
          <a:lstStyle/>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GIỚI THIỆU VỀ HỆ THỐNG</a:t>
            </a:r>
          </a:p>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GIỚI THIỆU ĐỐI TƯỢNG SỬ DỤNG HỆ THỐNG</a:t>
            </a:r>
          </a:p>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TỔNG QUAN CÁC CHỨC NĂNG </a:t>
            </a:r>
          </a:p>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GIỚI THIỆU VÀ PHÂN TÍCH CHỨC NĂNG THÔNG MINH</a:t>
            </a:r>
          </a:p>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THIẾT KẾ CƠ SỞ DỮ LIỆU</a:t>
            </a:r>
          </a:p>
          <a:p>
            <a:pPr marL="514350" indent="-514350">
              <a:lnSpc>
                <a:spcPct val="150000"/>
              </a:lnSpc>
              <a:buFont typeface="+mj-lt"/>
              <a:buAutoNum type="romanUcPeriod"/>
            </a:pPr>
            <a:r>
              <a:rPr lang="en-US" sz="2000">
                <a:latin typeface="Calibri Light" panose="020F0302020204030204" pitchFamily="34" charset="0"/>
                <a:cs typeface="Calibri Light" panose="020F0302020204030204" pitchFamily="34" charset="0"/>
              </a:rPr>
              <a:t>DEMO GIAO DIỆN HỆ THỐNG TRANG WEB</a:t>
            </a:r>
          </a:p>
        </p:txBody>
      </p:sp>
    </p:spTree>
    <p:extLst>
      <p:ext uri="{BB962C8B-B14F-4D97-AF65-F5344CB8AC3E}">
        <p14:creationId xmlns:p14="http://schemas.microsoft.com/office/powerpoint/2010/main" val="404513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89212" y="671909"/>
            <a:ext cx="9122890" cy="646331"/>
          </a:xfrm>
          <a:prstGeom prst="rect">
            <a:avLst/>
          </a:prstGeom>
          <a:noFill/>
        </p:spPr>
        <p:txBody>
          <a:bodyPr wrap="square">
            <a:spAutoFit/>
          </a:bodyPr>
          <a:lstStyle/>
          <a:p>
            <a:pPr marL="742950" indent="-742950">
              <a:buFont typeface="+mj-lt"/>
              <a:buAutoNum type="arabicPeriod" startAt="3"/>
            </a:pPr>
            <a:r>
              <a:rPr lang="en-US" sz="3600" dirty="0">
                <a:latin typeface="Calibri Light" panose="020F0302020204030204" pitchFamily="34" charset="0"/>
                <a:cs typeface="Calibri Light" panose="020F0302020204030204" pitchFamily="34" charset="0"/>
              </a:rPr>
              <a:t>HIỂN THỊ KẾT QUẢ</a:t>
            </a:r>
          </a:p>
        </p:txBody>
      </p:sp>
      <p:sp>
        <p:nvSpPr>
          <p:cNvPr id="6" name="Content Placeholder 5">
            <a:extLst>
              <a:ext uri="{FF2B5EF4-FFF2-40B4-BE49-F238E27FC236}">
                <a16:creationId xmlns:a16="http://schemas.microsoft.com/office/drawing/2014/main" xmlns="" id="{99D08464-E7F4-8EF1-6E1E-6676CFBB4A1C}"/>
              </a:ext>
            </a:extLst>
          </p:cNvPr>
          <p:cNvSpPr>
            <a:spLocks noGrp="1"/>
          </p:cNvSpPr>
          <p:nvPr>
            <p:ph idx="1"/>
          </p:nvPr>
        </p:nvSpPr>
        <p:spPr/>
        <p:txBody>
          <a:bodyPr/>
          <a:lstStyle/>
          <a:p>
            <a:endParaRPr lang="en-US"/>
          </a:p>
        </p:txBody>
      </p:sp>
      <p:cxnSp>
        <p:nvCxnSpPr>
          <p:cNvPr id="10" name="Straight Arrow Connector 9">
            <a:extLst>
              <a:ext uri="{FF2B5EF4-FFF2-40B4-BE49-F238E27FC236}">
                <a16:creationId xmlns:a16="http://schemas.microsoft.com/office/drawing/2014/main" xmlns="" id="{63E0B0C0-F640-EC46-44F1-4E26BCCF82C6}"/>
              </a:ext>
            </a:extLst>
          </p:cNvPr>
          <p:cNvCxnSpPr/>
          <p:nvPr/>
        </p:nvCxnSpPr>
        <p:spPr>
          <a:xfrm>
            <a:off x="3589506" y="3764604"/>
            <a:ext cx="822890" cy="19455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xmlns="" id="{AF9FCCB6-8608-9A0C-C506-7DDA7421A70F}"/>
              </a:ext>
            </a:extLst>
          </p:cNvPr>
          <p:cNvPicPr>
            <a:picLocks noChangeAspect="1"/>
          </p:cNvPicPr>
          <p:nvPr/>
        </p:nvPicPr>
        <p:blipFill>
          <a:blip r:embed="rId2"/>
          <a:stretch>
            <a:fillRect/>
          </a:stretch>
        </p:blipFill>
        <p:spPr>
          <a:xfrm>
            <a:off x="2589212" y="1877438"/>
            <a:ext cx="9006158" cy="4474724"/>
          </a:xfrm>
          <a:prstGeom prst="rect">
            <a:avLst/>
          </a:prstGeom>
        </p:spPr>
      </p:pic>
    </p:spTree>
    <p:extLst>
      <p:ext uri="{BB962C8B-B14F-4D97-AF65-F5344CB8AC3E}">
        <p14:creationId xmlns:p14="http://schemas.microsoft.com/office/powerpoint/2010/main" val="2453248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4"/>
            </a:pPr>
            <a:r>
              <a:rPr lang="en-US" sz="3600" b="1">
                <a:latin typeface="Calibri Light" panose="020F0302020204030204" pitchFamily="34" charset="0"/>
                <a:cs typeface="Calibri Light" panose="020F0302020204030204" pitchFamily="34" charset="0"/>
              </a:rPr>
              <a:t>CHỨC NĂNG XEM DANH MỤC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99D08464-E7F4-8EF1-6E1E-6676CFBB4A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1A125C92-6786-F603-CB27-0D0B73B9D6F7}"/>
              </a:ext>
            </a:extLst>
          </p:cNvPr>
          <p:cNvPicPr>
            <a:picLocks noChangeAspect="1"/>
          </p:cNvPicPr>
          <p:nvPr/>
        </p:nvPicPr>
        <p:blipFill>
          <a:blip r:embed="rId2"/>
          <a:stretch>
            <a:fillRect/>
          </a:stretch>
        </p:blipFill>
        <p:spPr>
          <a:xfrm>
            <a:off x="2169268" y="1852058"/>
            <a:ext cx="9484468" cy="4457752"/>
          </a:xfrm>
          <a:prstGeom prst="rect">
            <a:avLst/>
          </a:prstGeom>
        </p:spPr>
      </p:pic>
    </p:spTree>
    <p:extLst>
      <p:ext uri="{BB962C8B-B14F-4D97-AF65-F5344CB8AC3E}">
        <p14:creationId xmlns:p14="http://schemas.microsoft.com/office/powerpoint/2010/main" val="2388775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1200329"/>
          </a:xfrm>
          <a:prstGeom prst="rect">
            <a:avLst/>
          </a:prstGeom>
          <a:noFill/>
        </p:spPr>
        <p:txBody>
          <a:bodyPr wrap="square">
            <a:spAutoFit/>
          </a:bodyPr>
          <a:lstStyle/>
          <a:p>
            <a:pPr marL="742950" indent="-742950">
              <a:buFont typeface="+mj-lt"/>
              <a:buAutoNum type="arabicPeriod" startAt="5"/>
            </a:pPr>
            <a:r>
              <a:rPr lang="en-US" sz="3600" b="1">
                <a:latin typeface="Calibri Light" panose="020F0302020204030204" pitchFamily="34" charset="0"/>
                <a:cs typeface="Calibri Light" panose="020F0302020204030204" pitchFamily="34" charset="0"/>
              </a:rPr>
              <a:t>CHỨC NĂNG DANH SÁCH MÓN ĂN PHỔ BIẾN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xmlns="" id="{39E84080-102F-C14C-CA8C-AE53D6BEA5D9}"/>
              </a:ext>
            </a:extLst>
          </p:cNvPr>
          <p:cNvPicPr>
            <a:picLocks noGrp="1" noChangeAspect="1"/>
          </p:cNvPicPr>
          <p:nvPr>
            <p:ph idx="1"/>
          </p:nvPr>
        </p:nvPicPr>
        <p:blipFill>
          <a:blip r:embed="rId2"/>
          <a:stretch>
            <a:fillRect/>
          </a:stretch>
        </p:blipFill>
        <p:spPr>
          <a:xfrm>
            <a:off x="2592925" y="2133599"/>
            <a:ext cx="9002445" cy="4286655"/>
          </a:xfrm>
        </p:spPr>
      </p:pic>
    </p:spTree>
    <p:extLst>
      <p:ext uri="{BB962C8B-B14F-4D97-AF65-F5344CB8AC3E}">
        <p14:creationId xmlns:p14="http://schemas.microsoft.com/office/powerpoint/2010/main" val="8820232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6"/>
            </a:pPr>
            <a:r>
              <a:rPr lang="en-US" sz="3600" b="1">
                <a:latin typeface="Calibri Light" panose="020F0302020204030204" pitchFamily="34" charset="0"/>
                <a:cs typeface="Calibri Light" panose="020F0302020204030204" pitchFamily="34" charset="0"/>
              </a:rPr>
              <a:t>CHỨC NĂNG XEM CHI TIẾT MÓN ĂN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xmlns="" id="{90EBF3AD-5097-A8D8-E785-9584C96F0689}"/>
              </a:ext>
            </a:extLst>
          </p:cNvPr>
          <p:cNvPicPr>
            <a:picLocks noGrp="1" noChangeAspect="1"/>
          </p:cNvPicPr>
          <p:nvPr>
            <p:ph idx="1"/>
          </p:nvPr>
        </p:nvPicPr>
        <p:blipFill>
          <a:blip r:embed="rId2"/>
          <a:stretch>
            <a:fillRect/>
          </a:stretch>
        </p:blipFill>
        <p:spPr>
          <a:xfrm>
            <a:off x="2373549" y="2133599"/>
            <a:ext cx="9270460" cy="4354749"/>
          </a:xfrm>
        </p:spPr>
      </p:pic>
    </p:spTree>
    <p:extLst>
      <p:ext uri="{BB962C8B-B14F-4D97-AF65-F5344CB8AC3E}">
        <p14:creationId xmlns:p14="http://schemas.microsoft.com/office/powerpoint/2010/main" val="8417737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CHƯA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6"/>
            </a:pPr>
            <a:r>
              <a:rPr lang="en-US" sz="3600" b="1">
                <a:latin typeface="Calibri Light" panose="020F0302020204030204" pitchFamily="34" charset="0"/>
                <a:cs typeface="Calibri Light" panose="020F0302020204030204" pitchFamily="34" charset="0"/>
              </a:rPr>
              <a:t>CHỨC NĂNG XEM CHI TIẾT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9591C252-D206-682C-1129-60E900364848}"/>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xmlns="" id="{BB89432E-B826-F8A1-8C4B-07BABD6C2470}"/>
              </a:ext>
            </a:extLst>
          </p:cNvPr>
          <p:cNvPicPr>
            <a:picLocks noChangeAspect="1"/>
          </p:cNvPicPr>
          <p:nvPr/>
        </p:nvPicPr>
        <p:blipFill>
          <a:blip r:embed="rId2"/>
          <a:stretch>
            <a:fillRect/>
          </a:stretch>
        </p:blipFill>
        <p:spPr>
          <a:xfrm>
            <a:off x="2178995" y="2013626"/>
            <a:ext cx="9325617" cy="4277815"/>
          </a:xfrm>
          <a:prstGeom prst="rect">
            <a:avLst/>
          </a:prstGeom>
        </p:spPr>
      </p:pic>
    </p:spTree>
    <p:extLst>
      <p:ext uri="{BB962C8B-B14F-4D97-AF65-F5344CB8AC3E}">
        <p14:creationId xmlns:p14="http://schemas.microsoft.com/office/powerpoint/2010/main" val="1473526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a:pPr>
            <a:r>
              <a:rPr lang="en-US" sz="3600" b="1">
                <a:latin typeface="Calibri Light" panose="020F0302020204030204" pitchFamily="34" charset="0"/>
                <a:cs typeface="Calibri Light" panose="020F0302020204030204" pitchFamily="34" charset="0"/>
              </a:rPr>
              <a:t>ĐĂNG NHẬP/ĐĂNG XUẤT</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99D08464-E7F4-8EF1-6E1E-6676CFBB4A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87F4A2F7-8096-C4E2-A2E3-74A3EA69C8D0}"/>
              </a:ext>
            </a:extLst>
          </p:cNvPr>
          <p:cNvPicPr>
            <a:picLocks noChangeAspect="1"/>
          </p:cNvPicPr>
          <p:nvPr/>
        </p:nvPicPr>
        <p:blipFill>
          <a:blip r:embed="rId2"/>
          <a:stretch>
            <a:fillRect/>
          </a:stretch>
        </p:blipFill>
        <p:spPr>
          <a:xfrm>
            <a:off x="1926077" y="1852057"/>
            <a:ext cx="9708204" cy="4529287"/>
          </a:xfrm>
          <a:prstGeom prst="rect">
            <a:avLst/>
          </a:prstGeom>
        </p:spPr>
      </p:pic>
    </p:spTree>
    <p:extLst>
      <p:ext uri="{BB962C8B-B14F-4D97-AF65-F5344CB8AC3E}">
        <p14:creationId xmlns:p14="http://schemas.microsoft.com/office/powerpoint/2010/main" val="28827396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a:pPr>
            <a:r>
              <a:rPr lang="en-US" sz="3600" b="1">
                <a:latin typeface="Calibri Light" panose="020F0302020204030204" pitchFamily="34" charset="0"/>
                <a:cs typeface="Calibri Light" panose="020F0302020204030204" pitchFamily="34" charset="0"/>
              </a:rPr>
              <a:t>ĐĂNG NHẬP/ĐĂNG XUẤT</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99D08464-E7F4-8EF1-6E1E-6676CFBB4A1C}"/>
              </a:ext>
            </a:extLst>
          </p:cNvPr>
          <p:cNvSpPr>
            <a:spLocks noGrp="1"/>
          </p:cNvSpPr>
          <p:nvPr>
            <p:ph idx="1"/>
          </p:nvPr>
        </p:nvSpPr>
        <p:spPr/>
        <p:txBody>
          <a:bodyPr/>
          <a:lstStyle/>
          <a:p>
            <a:endParaRPr lang="en-US"/>
          </a:p>
        </p:txBody>
      </p:sp>
      <p:pic>
        <p:nvPicPr>
          <p:cNvPr id="9" name="Picture 8">
            <a:extLst>
              <a:ext uri="{FF2B5EF4-FFF2-40B4-BE49-F238E27FC236}">
                <a16:creationId xmlns:a16="http://schemas.microsoft.com/office/drawing/2014/main" xmlns="" id="{2756384F-0C30-251E-F18D-9DD122D899DF}"/>
              </a:ext>
            </a:extLst>
          </p:cNvPr>
          <p:cNvPicPr>
            <a:picLocks noChangeAspect="1"/>
          </p:cNvPicPr>
          <p:nvPr/>
        </p:nvPicPr>
        <p:blipFill>
          <a:blip r:embed="rId2"/>
          <a:stretch>
            <a:fillRect/>
          </a:stretch>
        </p:blipFill>
        <p:spPr>
          <a:xfrm>
            <a:off x="2227634" y="1731522"/>
            <a:ext cx="9416375" cy="4669277"/>
          </a:xfrm>
          <a:prstGeom prst="rect">
            <a:avLst/>
          </a:prstGeom>
        </p:spPr>
      </p:pic>
      <p:cxnSp>
        <p:nvCxnSpPr>
          <p:cNvPr id="11" name="Straight Arrow Connector 10">
            <a:extLst>
              <a:ext uri="{FF2B5EF4-FFF2-40B4-BE49-F238E27FC236}">
                <a16:creationId xmlns:a16="http://schemas.microsoft.com/office/drawing/2014/main" xmlns="" id="{18346080-281F-FC82-9F1C-DBA4C91C186F}"/>
              </a:ext>
            </a:extLst>
          </p:cNvPr>
          <p:cNvCxnSpPr/>
          <p:nvPr/>
        </p:nvCxnSpPr>
        <p:spPr>
          <a:xfrm flipH="1">
            <a:off x="11245174" y="2133600"/>
            <a:ext cx="690664" cy="53177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55068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2"/>
            </a:pPr>
            <a:r>
              <a:rPr lang="en-US" sz="3600" b="1">
                <a:latin typeface="Calibri Light" panose="020F0302020204030204" pitchFamily="34" charset="0"/>
                <a:cs typeface="Calibri Light" panose="020F0302020204030204" pitchFamily="34" charset="0"/>
              </a:rPr>
              <a:t>CHỈNH SỬA TÀI KHOẢN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xmlns="" id="{8374AE0A-29F4-7660-AAD8-92900DC663B8}"/>
              </a:ext>
            </a:extLst>
          </p:cNvPr>
          <p:cNvPicPr>
            <a:picLocks noGrp="1" noChangeAspect="1"/>
          </p:cNvPicPr>
          <p:nvPr>
            <p:ph idx="1"/>
          </p:nvPr>
        </p:nvPicPr>
        <p:blipFill>
          <a:blip r:embed="rId2"/>
          <a:stretch>
            <a:fillRect/>
          </a:stretch>
        </p:blipFill>
        <p:spPr>
          <a:xfrm>
            <a:off x="2344366" y="1984443"/>
            <a:ext cx="9309369" cy="4377445"/>
          </a:xfrm>
        </p:spPr>
      </p:pic>
    </p:spTree>
    <p:extLst>
      <p:ext uri="{BB962C8B-B14F-4D97-AF65-F5344CB8AC3E}">
        <p14:creationId xmlns:p14="http://schemas.microsoft.com/office/powerpoint/2010/main" val="2227310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3"/>
            </a:pPr>
            <a:r>
              <a:rPr lang="en-US" sz="3600" b="1">
                <a:latin typeface="Calibri Light" panose="020F0302020204030204" pitchFamily="34" charset="0"/>
                <a:cs typeface="Calibri Light" panose="020F0302020204030204" pitchFamily="34" charset="0"/>
              </a:rPr>
              <a:t>XEM DANH SÁCH GỢI Ý MÓN ĂN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xmlns="" id="{427BEC5E-DD79-043E-8A3F-8405E644FCB6}"/>
              </a:ext>
            </a:extLst>
          </p:cNvPr>
          <p:cNvPicPr>
            <a:picLocks noGrp="1" noChangeAspect="1"/>
          </p:cNvPicPr>
          <p:nvPr>
            <p:ph idx="1"/>
          </p:nvPr>
        </p:nvPicPr>
        <p:blipFill>
          <a:blip r:embed="rId2"/>
          <a:stretch>
            <a:fillRect/>
          </a:stretch>
        </p:blipFill>
        <p:spPr>
          <a:xfrm>
            <a:off x="2592925" y="1926077"/>
            <a:ext cx="8944079" cy="4357991"/>
          </a:xfrm>
        </p:spPr>
      </p:pic>
    </p:spTree>
    <p:extLst>
      <p:ext uri="{BB962C8B-B14F-4D97-AF65-F5344CB8AC3E}">
        <p14:creationId xmlns:p14="http://schemas.microsoft.com/office/powerpoint/2010/main" val="2967700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3"/>
            </a:pPr>
            <a:r>
              <a:rPr lang="en-US" sz="3600" b="1">
                <a:latin typeface="Calibri Light" panose="020F0302020204030204" pitchFamily="34" charset="0"/>
                <a:cs typeface="Calibri Light" panose="020F0302020204030204" pitchFamily="34" charset="0"/>
              </a:rPr>
              <a:t>XEM DANH SÁCH GỢI Ý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ABC18E05-64BF-ECB3-9182-38ED53CEDB50}"/>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xmlns="" id="{4CF989C7-614A-B9EF-3DD7-F4CDBE58738D}"/>
              </a:ext>
            </a:extLst>
          </p:cNvPr>
          <p:cNvPicPr>
            <a:picLocks noChangeAspect="1"/>
          </p:cNvPicPr>
          <p:nvPr/>
        </p:nvPicPr>
        <p:blipFill>
          <a:blip r:embed="rId2"/>
          <a:stretch>
            <a:fillRect/>
          </a:stretch>
        </p:blipFill>
        <p:spPr>
          <a:xfrm>
            <a:off x="2042808" y="1852057"/>
            <a:ext cx="9581745" cy="4509831"/>
          </a:xfrm>
          <a:prstGeom prst="rect">
            <a:avLst/>
          </a:prstGeom>
        </p:spPr>
      </p:pic>
    </p:spTree>
    <p:extLst>
      <p:ext uri="{BB962C8B-B14F-4D97-AF65-F5344CB8AC3E}">
        <p14:creationId xmlns:p14="http://schemas.microsoft.com/office/powerpoint/2010/main" val="997651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C58CB-B091-DEE0-6D3D-4F739CE47D21}"/>
              </a:ext>
            </a:extLst>
          </p:cNvPr>
          <p:cNvSpPr>
            <a:spLocks noGrp="1"/>
          </p:cNvSpPr>
          <p:nvPr>
            <p:ph type="title"/>
          </p:nvPr>
        </p:nvSpPr>
        <p:spPr>
          <a:xfrm>
            <a:off x="1967774" y="2788555"/>
            <a:ext cx="8911687" cy="1280890"/>
          </a:xfrm>
        </p:spPr>
        <p:txBody>
          <a:bodyPr>
            <a:normAutofit/>
          </a:bodyPr>
          <a:lstStyle/>
          <a:p>
            <a:pPr marL="857250" indent="-857250" algn="ctr">
              <a:buFont typeface="+mj-lt"/>
              <a:buAutoNum type="romanUcPeriod"/>
            </a:pPr>
            <a:r>
              <a:rPr lang="en-US" sz="4000">
                <a:latin typeface="Calibri Light" panose="020F0302020204030204" pitchFamily="34" charset="0"/>
                <a:cs typeface="Calibri Light" panose="020F0302020204030204" pitchFamily="34" charset="0"/>
              </a:rPr>
              <a:t>GIỚI THIỆU HỆ THỐNG</a:t>
            </a:r>
          </a:p>
        </p:txBody>
      </p:sp>
    </p:spTree>
    <p:extLst>
      <p:ext uri="{BB962C8B-B14F-4D97-AF65-F5344CB8AC3E}">
        <p14:creationId xmlns:p14="http://schemas.microsoft.com/office/powerpoint/2010/main" val="369042270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4"/>
            </a:pPr>
            <a:r>
              <a:rPr lang="en-US" sz="3600" b="1">
                <a:latin typeface="Calibri Light" panose="020F0302020204030204" pitchFamily="34" charset="0"/>
                <a:cs typeface="Calibri Light" panose="020F0302020204030204" pitchFamily="34" charset="0"/>
              </a:rPr>
              <a:t>TẠO MÓN ĂN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xmlns="" id="{CD00A1C3-B2ED-7C40-BCA1-321F363E937A}"/>
              </a:ext>
            </a:extLst>
          </p:cNvPr>
          <p:cNvPicPr>
            <a:picLocks noGrp="1" noChangeAspect="1"/>
          </p:cNvPicPr>
          <p:nvPr>
            <p:ph idx="1"/>
          </p:nvPr>
        </p:nvPicPr>
        <p:blipFill>
          <a:blip r:embed="rId2"/>
          <a:stretch>
            <a:fillRect/>
          </a:stretch>
        </p:blipFill>
        <p:spPr>
          <a:xfrm>
            <a:off x="2893471" y="2133600"/>
            <a:ext cx="8306884" cy="3778250"/>
          </a:xfrm>
        </p:spPr>
      </p:pic>
    </p:spTree>
    <p:extLst>
      <p:ext uri="{BB962C8B-B14F-4D97-AF65-F5344CB8AC3E}">
        <p14:creationId xmlns:p14="http://schemas.microsoft.com/office/powerpoint/2010/main" val="9182421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4"/>
            </a:pPr>
            <a:r>
              <a:rPr lang="en-US" sz="3600" b="1">
                <a:latin typeface="Calibri Light" panose="020F0302020204030204" pitchFamily="34" charset="0"/>
                <a:cs typeface="Calibri Light" panose="020F0302020204030204" pitchFamily="34" charset="0"/>
              </a:rPr>
              <a:t>TẠO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8D0F5A43-5996-73F0-AD9C-51FAD1385F28}"/>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xmlns="" id="{C7FAFB84-4B77-67EC-FF48-09DEBFECEA7A}"/>
              </a:ext>
            </a:extLst>
          </p:cNvPr>
          <p:cNvPicPr>
            <a:picLocks noChangeAspect="1"/>
          </p:cNvPicPr>
          <p:nvPr/>
        </p:nvPicPr>
        <p:blipFill>
          <a:blip r:embed="rId2"/>
          <a:stretch>
            <a:fillRect/>
          </a:stretch>
        </p:blipFill>
        <p:spPr>
          <a:xfrm>
            <a:off x="2266544" y="1852057"/>
            <a:ext cx="9319099" cy="4441739"/>
          </a:xfrm>
          <a:prstGeom prst="rect">
            <a:avLst/>
          </a:prstGeom>
        </p:spPr>
      </p:pic>
    </p:spTree>
    <p:extLst>
      <p:ext uri="{BB962C8B-B14F-4D97-AF65-F5344CB8AC3E}">
        <p14:creationId xmlns:p14="http://schemas.microsoft.com/office/powerpoint/2010/main" val="2269880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4"/>
            </a:pPr>
            <a:r>
              <a:rPr lang="en-US" sz="3600" b="1">
                <a:latin typeface="Calibri Light" panose="020F0302020204030204" pitchFamily="34" charset="0"/>
                <a:cs typeface="Calibri Light" panose="020F0302020204030204" pitchFamily="34" charset="0"/>
              </a:rPr>
              <a:t>TẠO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8D0F5A43-5996-73F0-AD9C-51FAD1385F2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C73C03BF-E97A-0B32-A352-2F82FD8AEB77}"/>
              </a:ext>
            </a:extLst>
          </p:cNvPr>
          <p:cNvPicPr>
            <a:picLocks noChangeAspect="1"/>
          </p:cNvPicPr>
          <p:nvPr/>
        </p:nvPicPr>
        <p:blipFill>
          <a:blip r:embed="rId2"/>
          <a:stretch>
            <a:fillRect/>
          </a:stretch>
        </p:blipFill>
        <p:spPr>
          <a:xfrm>
            <a:off x="1819072" y="1852059"/>
            <a:ext cx="9824937" cy="4577924"/>
          </a:xfrm>
          <a:prstGeom prst="rect">
            <a:avLst/>
          </a:prstGeom>
        </p:spPr>
      </p:pic>
    </p:spTree>
    <p:extLst>
      <p:ext uri="{BB962C8B-B14F-4D97-AF65-F5344CB8AC3E}">
        <p14:creationId xmlns:p14="http://schemas.microsoft.com/office/powerpoint/2010/main" val="6706180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4"/>
            </a:pPr>
            <a:r>
              <a:rPr lang="en-US" sz="3600" b="1">
                <a:latin typeface="Calibri Light" panose="020F0302020204030204" pitchFamily="34" charset="0"/>
                <a:cs typeface="Calibri Light" panose="020F0302020204030204" pitchFamily="34" charset="0"/>
              </a:rPr>
              <a:t>TẠO MÓN ĂN</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8D0F5A43-5996-73F0-AD9C-51FAD1385F28}"/>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xmlns="" id="{FF5445E7-2A25-2312-8B7B-217DA36401D7}"/>
              </a:ext>
            </a:extLst>
          </p:cNvPr>
          <p:cNvPicPr>
            <a:picLocks noChangeAspect="1"/>
          </p:cNvPicPr>
          <p:nvPr/>
        </p:nvPicPr>
        <p:blipFill>
          <a:blip r:embed="rId2"/>
          <a:stretch>
            <a:fillRect/>
          </a:stretch>
        </p:blipFill>
        <p:spPr>
          <a:xfrm>
            <a:off x="1332689" y="1935804"/>
            <a:ext cx="10282138" cy="4610911"/>
          </a:xfrm>
          <a:prstGeom prst="rect">
            <a:avLst/>
          </a:prstGeom>
        </p:spPr>
      </p:pic>
    </p:spTree>
    <p:extLst>
      <p:ext uri="{BB962C8B-B14F-4D97-AF65-F5344CB8AC3E}">
        <p14:creationId xmlns:p14="http://schemas.microsoft.com/office/powerpoint/2010/main" val="18530775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5"/>
            </a:pPr>
            <a:r>
              <a:rPr lang="en-US" sz="3600" b="1">
                <a:latin typeface="Calibri Light" panose="020F0302020204030204" pitchFamily="34" charset="0"/>
                <a:cs typeface="Calibri Light" panose="020F0302020204030204" pitchFamily="34" charset="0"/>
              </a:rPr>
              <a:t>YÊU THÍCH/LƯU MÓN ĂN</a:t>
            </a:r>
            <a:endParaRPr lang="en-US" sz="360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xmlns="" id="{0183C894-DD7E-6454-E192-1F5B080D9B6D}"/>
              </a:ext>
            </a:extLst>
          </p:cNvPr>
          <p:cNvPicPr>
            <a:picLocks noGrp="1" noChangeAspect="1"/>
          </p:cNvPicPr>
          <p:nvPr>
            <p:ph idx="1"/>
          </p:nvPr>
        </p:nvPicPr>
        <p:blipFill>
          <a:blip r:embed="rId2"/>
          <a:stretch>
            <a:fillRect/>
          </a:stretch>
        </p:blipFill>
        <p:spPr>
          <a:xfrm>
            <a:off x="2589213" y="1994170"/>
            <a:ext cx="8915400" cy="4367719"/>
          </a:xfrm>
        </p:spPr>
      </p:pic>
      <p:cxnSp>
        <p:nvCxnSpPr>
          <p:cNvPr id="8" name="Straight Arrow Connector 7">
            <a:extLst>
              <a:ext uri="{FF2B5EF4-FFF2-40B4-BE49-F238E27FC236}">
                <a16:creationId xmlns:a16="http://schemas.microsoft.com/office/drawing/2014/main" xmlns="" id="{7594D731-0B77-18E7-B329-FDD77D575B04}"/>
              </a:ext>
            </a:extLst>
          </p:cNvPr>
          <p:cNvCxnSpPr/>
          <p:nvPr/>
        </p:nvCxnSpPr>
        <p:spPr>
          <a:xfrm flipH="1">
            <a:off x="10933889" y="2529191"/>
            <a:ext cx="729575" cy="89980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04751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6"/>
            </a:pPr>
            <a:r>
              <a:rPr lang="en-US" sz="3600" b="1">
                <a:latin typeface="Calibri Light" panose="020F0302020204030204" pitchFamily="34" charset="0"/>
                <a:cs typeface="Calibri Light" panose="020F0302020204030204" pitchFamily="34" charset="0"/>
              </a:rPr>
              <a:t>XEM DANH SÁCH ĐÃ LƯU</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99D08464-E7F4-8EF1-6E1E-6676CFBB4A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60690A98-4121-A5D2-54FC-4A5D8E46A33F}"/>
              </a:ext>
            </a:extLst>
          </p:cNvPr>
          <p:cNvPicPr>
            <a:picLocks noChangeAspect="1"/>
          </p:cNvPicPr>
          <p:nvPr/>
        </p:nvPicPr>
        <p:blipFill>
          <a:blip r:embed="rId2"/>
          <a:stretch>
            <a:fillRect/>
          </a:stretch>
        </p:blipFill>
        <p:spPr>
          <a:xfrm>
            <a:off x="2208179" y="2033080"/>
            <a:ext cx="9445558" cy="4319081"/>
          </a:xfrm>
          <a:prstGeom prst="rect">
            <a:avLst/>
          </a:prstGeom>
        </p:spPr>
      </p:pic>
    </p:spTree>
    <p:extLst>
      <p:ext uri="{BB962C8B-B14F-4D97-AF65-F5344CB8AC3E}">
        <p14:creationId xmlns:p14="http://schemas.microsoft.com/office/powerpoint/2010/main" val="8310010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7"/>
            </a:pPr>
            <a:r>
              <a:rPr lang="en-US" sz="3600" b="1">
                <a:latin typeface="Calibri Light" panose="020F0302020204030204" pitchFamily="34" charset="0"/>
                <a:cs typeface="Calibri Light" panose="020F0302020204030204" pitchFamily="34" charset="0"/>
              </a:rPr>
              <a:t>XEM DANH SÁCH ĐÃ TẠO</a:t>
            </a:r>
            <a:endParaRPr lang="en-US" sz="360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99D08464-E7F4-8EF1-6E1E-6676CFBB4A1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BF50F3DF-3D9F-876E-5D30-13FC9310C269}"/>
              </a:ext>
            </a:extLst>
          </p:cNvPr>
          <p:cNvPicPr>
            <a:picLocks noChangeAspect="1"/>
          </p:cNvPicPr>
          <p:nvPr/>
        </p:nvPicPr>
        <p:blipFill>
          <a:blip r:embed="rId2"/>
          <a:stretch>
            <a:fillRect/>
          </a:stretch>
        </p:blipFill>
        <p:spPr>
          <a:xfrm>
            <a:off x="1673156" y="1852058"/>
            <a:ext cx="9941669" cy="4539014"/>
          </a:xfrm>
          <a:prstGeom prst="rect">
            <a:avLst/>
          </a:prstGeom>
        </p:spPr>
      </p:pic>
    </p:spTree>
    <p:extLst>
      <p:ext uri="{BB962C8B-B14F-4D97-AF65-F5344CB8AC3E}">
        <p14:creationId xmlns:p14="http://schemas.microsoft.com/office/powerpoint/2010/main" val="14406097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8"/>
            </a:pPr>
            <a:r>
              <a:rPr lang="en-US" sz="3600" b="1" dirty="0">
                <a:latin typeface="Calibri Light" panose="020F0302020204030204" pitchFamily="34" charset="0"/>
                <a:cs typeface="Calibri Light" panose="020F0302020204030204" pitchFamily="34" charset="0"/>
              </a:rPr>
              <a:t>XEM DANH SÁCH YÊU THÍCH</a:t>
            </a:r>
            <a:endParaRPr lang="en-US" sz="3600" dirty="0">
              <a:latin typeface="Calibri Light" panose="020F0302020204030204" pitchFamily="34" charset="0"/>
              <a:cs typeface="Calibri Light" panose="020F0302020204030204" pitchFamily="34" charset="0"/>
            </a:endParaRPr>
          </a:p>
        </p:txBody>
      </p:sp>
      <p:pic>
        <p:nvPicPr>
          <p:cNvPr id="5" name="Content Placeholder 4">
            <a:extLst>
              <a:ext uri="{FF2B5EF4-FFF2-40B4-BE49-F238E27FC236}">
                <a16:creationId xmlns:a16="http://schemas.microsoft.com/office/drawing/2014/main" xmlns="" id="{DF4E1E23-F49F-45FF-E508-BACF261A7E00}"/>
              </a:ext>
            </a:extLst>
          </p:cNvPr>
          <p:cNvPicPr>
            <a:picLocks noGrp="1" noChangeAspect="1"/>
          </p:cNvPicPr>
          <p:nvPr>
            <p:ph idx="1"/>
          </p:nvPr>
        </p:nvPicPr>
        <p:blipFill>
          <a:blip r:embed="rId2"/>
          <a:stretch>
            <a:fillRect/>
          </a:stretch>
        </p:blipFill>
        <p:spPr>
          <a:xfrm>
            <a:off x="2334637" y="2013627"/>
            <a:ext cx="9173183" cy="4299624"/>
          </a:xfrm>
        </p:spPr>
      </p:pic>
    </p:spTree>
    <p:extLst>
      <p:ext uri="{BB962C8B-B14F-4D97-AF65-F5344CB8AC3E}">
        <p14:creationId xmlns:p14="http://schemas.microsoft.com/office/powerpoint/2010/main" val="14431518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r>
              <a:rPr lang="en-US" sz="1600" b="1">
                <a:latin typeface="Calibri Light" panose="020F0302020204030204" pitchFamily="34" charset="0"/>
                <a:cs typeface="Calibri Light" panose="020F0302020204030204" pitchFamily="34" charset="0"/>
              </a:rPr>
              <a:t>NGƯỜI DÙNG CÓ TÀI KHOẢN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8"/>
            </a:pPr>
            <a:r>
              <a:rPr lang="en-US" sz="3600" b="1" dirty="0">
                <a:latin typeface="Calibri Light" panose="020F0302020204030204" pitchFamily="34" charset="0"/>
                <a:cs typeface="Calibri Light" panose="020F0302020204030204" pitchFamily="34" charset="0"/>
              </a:rPr>
              <a:t>Quản Lý Danh Mục</a:t>
            </a:r>
            <a:endParaRPr lang="en-US" sz="3600" dirty="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2C20E81A-10CF-1872-616F-CFD16BD82E50}"/>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xmlns="" id="{F735E1D6-3479-1DFF-35D5-6EB3C561CB5D}"/>
              </a:ext>
            </a:extLst>
          </p:cNvPr>
          <p:cNvPicPr>
            <a:picLocks noChangeAspect="1"/>
          </p:cNvPicPr>
          <p:nvPr/>
        </p:nvPicPr>
        <p:blipFill>
          <a:blip r:embed="rId2"/>
          <a:stretch>
            <a:fillRect/>
          </a:stretch>
        </p:blipFill>
        <p:spPr>
          <a:xfrm>
            <a:off x="2003898" y="1852057"/>
            <a:ext cx="9620655" cy="4470922"/>
          </a:xfrm>
          <a:prstGeom prst="rect">
            <a:avLst/>
          </a:prstGeom>
        </p:spPr>
      </p:pic>
    </p:spTree>
    <p:extLst>
      <p:ext uri="{BB962C8B-B14F-4D97-AF65-F5344CB8AC3E}">
        <p14:creationId xmlns:p14="http://schemas.microsoft.com/office/powerpoint/2010/main" val="34662506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pPr algn="ctr"/>
            <a:r>
              <a:rPr lang="en-US" sz="1600" b="1" dirty="0">
                <a:latin typeface="Calibri Light" panose="020F0302020204030204" pitchFamily="34" charset="0"/>
                <a:cs typeface="Calibri Light" panose="020F0302020204030204" pitchFamily="34" charset="0"/>
              </a:rPr>
              <a:t>ADMIN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8"/>
            </a:pPr>
            <a:r>
              <a:rPr lang="en-US" sz="3600" b="1" dirty="0">
                <a:latin typeface="Calibri Light" panose="020F0302020204030204" pitchFamily="34" charset="0"/>
                <a:cs typeface="Calibri Light" panose="020F0302020204030204" pitchFamily="34" charset="0"/>
              </a:rPr>
              <a:t>Quản Lý Người Dùng</a:t>
            </a:r>
            <a:endParaRPr lang="en-US" sz="3600" dirty="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5FAA815D-EEEB-4CD8-700C-1E68DE501686}"/>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xmlns="" id="{E5C00A6D-FBC8-3FB3-A7BF-CD748A5C994B}"/>
              </a:ext>
            </a:extLst>
          </p:cNvPr>
          <p:cNvPicPr>
            <a:picLocks noChangeAspect="1"/>
          </p:cNvPicPr>
          <p:nvPr/>
        </p:nvPicPr>
        <p:blipFill>
          <a:blip r:embed="rId2"/>
          <a:stretch>
            <a:fillRect/>
          </a:stretch>
        </p:blipFill>
        <p:spPr>
          <a:xfrm>
            <a:off x="1555102" y="1741250"/>
            <a:ext cx="10098634" cy="4465631"/>
          </a:xfrm>
          <a:prstGeom prst="rect">
            <a:avLst/>
          </a:prstGeom>
        </p:spPr>
      </p:pic>
    </p:spTree>
    <p:extLst>
      <p:ext uri="{BB962C8B-B14F-4D97-AF65-F5344CB8AC3E}">
        <p14:creationId xmlns:p14="http://schemas.microsoft.com/office/powerpoint/2010/main" val="3748264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0F5C689-5A51-B5C8-F7ED-DFCB318672A2}"/>
              </a:ext>
            </a:extLst>
          </p:cNvPr>
          <p:cNvSpPr>
            <a:spLocks noGrp="1"/>
          </p:cNvSpPr>
          <p:nvPr>
            <p:ph type="title"/>
          </p:nvPr>
        </p:nvSpPr>
        <p:spPr>
          <a:xfrm>
            <a:off x="2592925" y="624109"/>
            <a:ext cx="8911687" cy="1549923"/>
          </a:xfrm>
        </p:spPr>
        <p:txBody>
          <a:bodyPr>
            <a:noAutofit/>
          </a:bodyPr>
          <a:lstStyle/>
          <a:p>
            <a:pPr>
              <a:lnSpc>
                <a:spcPct val="150000"/>
              </a:lnSpc>
            </a:pPr>
            <a:r>
              <a:rPr lang="en-US">
                <a:latin typeface="Calibri Light" panose="020F0302020204030204" pitchFamily="34" charset="0"/>
                <a:cs typeface="Calibri Light" panose="020F0302020204030204" pitchFamily="34" charset="0"/>
              </a:rPr>
              <a:t>TỔNG QUAN</a:t>
            </a:r>
          </a:p>
        </p:txBody>
      </p:sp>
      <p:sp>
        <p:nvSpPr>
          <p:cNvPr id="6" name="Content Placeholder 2">
            <a:extLst>
              <a:ext uri="{FF2B5EF4-FFF2-40B4-BE49-F238E27FC236}">
                <a16:creationId xmlns:a16="http://schemas.microsoft.com/office/drawing/2014/main" xmlns="" id="{241E57DC-6002-F8D8-968D-9CD86AEC4A16}"/>
              </a:ext>
            </a:extLst>
          </p:cNvPr>
          <p:cNvSpPr>
            <a:spLocks noGrp="1"/>
          </p:cNvSpPr>
          <p:nvPr>
            <p:ph idx="1"/>
          </p:nvPr>
        </p:nvSpPr>
        <p:spPr>
          <a:xfrm>
            <a:off x="2592925" y="1707502"/>
            <a:ext cx="8915400" cy="4759654"/>
          </a:xfrm>
        </p:spPr>
        <p:txBody>
          <a:bodyPr>
            <a:norm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GIỚI THIỆU</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Hệ thống GỢI Ý MÓN ĂN DỰA TRÊN NGUYÊN LIỆU CÓ SẴN được phát triển bằng cách thu thập thông tin nguyên liệu, phân tích các công thức món ăn và phát triển gợi ý món ăn</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Cung cấp các chức năng như tìm kiếm món ăn theo nguyên liệu, tạo món và xem danh sách các món ăn mà do hệ thống gợi ý theo hành vi người dung</a:t>
            </a:r>
          </a:p>
          <a:p>
            <a:pPr lvl="1">
              <a:buFont typeface="Courier New" panose="02070309020205020404" pitchFamily="49" charset="0"/>
              <a:buChar char="o"/>
            </a:pPr>
            <a:r>
              <a:rPr lang="en-US" sz="1800">
                <a:latin typeface="Calibri Light" panose="020F0302020204030204" pitchFamily="34" charset="0"/>
                <a:cs typeface="Calibri Light" panose="020F0302020204030204" pitchFamily="34" charset="0"/>
              </a:rPr>
              <a:t>Tận dụng nguyên liệu có sẵn, giảm thời gian và nguyên liệu và tạo ra các món ăn</a:t>
            </a:r>
          </a:p>
          <a:p>
            <a:pPr lvl="1">
              <a:buFont typeface="Wingdings" panose="05000000000000000000" pitchFamily="2" charset="2"/>
              <a:buChar char="Ø"/>
            </a:pPr>
            <a:r>
              <a:rPr lang="en-US" sz="1800">
                <a:latin typeface="Calibri Light" panose="020F0302020204030204" pitchFamily="34" charset="0"/>
                <a:cs typeface="Calibri Light" panose="020F0302020204030204" pitchFamily="34" charset="0"/>
              </a:rPr>
              <a:t>Mang lại trải nghiệm nấu ăn thú vị hơn cho người dùng</a:t>
            </a:r>
          </a:p>
          <a:p>
            <a:pPr>
              <a:buFont typeface="Wingdings" panose="05000000000000000000" pitchFamily="2" charset="2"/>
              <a:buChar char="Ø"/>
            </a:pPr>
            <a:endParaRPr lang="en-US" sz="2000">
              <a:latin typeface="Calibri Light" panose="020F0302020204030204" pitchFamily="34" charset="0"/>
              <a:cs typeface="Calibri Light" panose="020F0302020204030204" pitchFamily="34" charset="0"/>
            </a:endParaRPr>
          </a:p>
          <a:p>
            <a:pPr>
              <a:buFont typeface="Wingdings" panose="05000000000000000000" pitchFamily="2" charset="2"/>
              <a:buChar char="Ø"/>
            </a:pPr>
            <a:endParaRPr lang="en-US" sz="2000">
              <a:latin typeface="Calibri Light" panose="020F0302020204030204" pitchFamily="34" charset="0"/>
              <a:cs typeface="Calibri Light" panose="020F0302020204030204" pitchFamily="34" charset="0"/>
            </a:endParaRPr>
          </a:p>
          <a:p>
            <a:pPr>
              <a:buFont typeface="Wingdings" panose="05000000000000000000" pitchFamily="2" charset="2"/>
              <a:buChar char="Ø"/>
            </a:pP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243715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9393F64B-CB2A-A2DD-BC02-E6DB0D1F023A}"/>
              </a:ext>
            </a:extLst>
          </p:cNvPr>
          <p:cNvSpPr>
            <a:spLocks noGrp="1"/>
          </p:cNvSpPr>
          <p:nvPr>
            <p:ph type="title"/>
          </p:nvPr>
        </p:nvSpPr>
        <p:spPr>
          <a:xfrm>
            <a:off x="4412396" y="0"/>
            <a:ext cx="3192054" cy="410547"/>
          </a:xfrm>
        </p:spPr>
        <p:txBody>
          <a:bodyPr>
            <a:normAutofit/>
          </a:bodyPr>
          <a:lstStyle/>
          <a:p>
            <a:pPr algn="ctr"/>
            <a:r>
              <a:rPr lang="en-US" sz="1600" b="1" dirty="0">
                <a:latin typeface="Calibri Light" panose="020F0302020204030204" pitchFamily="34" charset="0"/>
                <a:cs typeface="Calibri Light" panose="020F0302020204030204" pitchFamily="34" charset="0"/>
              </a:rPr>
              <a:t>ADMIN</a:t>
            </a:r>
          </a:p>
        </p:txBody>
      </p:sp>
      <p:sp>
        <p:nvSpPr>
          <p:cNvPr id="3" name="TextBox 2">
            <a:extLst>
              <a:ext uri="{FF2B5EF4-FFF2-40B4-BE49-F238E27FC236}">
                <a16:creationId xmlns:a16="http://schemas.microsoft.com/office/drawing/2014/main" xmlns="" id="{B9BF8817-2B9F-1CC9-C7D8-3AB6613550C2}"/>
              </a:ext>
            </a:extLst>
          </p:cNvPr>
          <p:cNvSpPr txBox="1"/>
          <p:nvPr/>
        </p:nvSpPr>
        <p:spPr>
          <a:xfrm>
            <a:off x="2592925" y="808137"/>
            <a:ext cx="8043973" cy="646331"/>
          </a:xfrm>
          <a:prstGeom prst="rect">
            <a:avLst/>
          </a:prstGeom>
          <a:noFill/>
        </p:spPr>
        <p:txBody>
          <a:bodyPr wrap="square">
            <a:spAutoFit/>
          </a:bodyPr>
          <a:lstStyle/>
          <a:p>
            <a:pPr marL="742950" indent="-742950">
              <a:buFont typeface="+mj-lt"/>
              <a:buAutoNum type="arabicPeriod" startAt="8"/>
            </a:pPr>
            <a:r>
              <a:rPr lang="en-US" sz="3600" b="1" dirty="0">
                <a:latin typeface="Calibri Light" panose="020F0302020204030204" pitchFamily="34" charset="0"/>
                <a:cs typeface="Calibri Light" panose="020F0302020204030204" pitchFamily="34" charset="0"/>
              </a:rPr>
              <a:t>Quản Lý Người Dùng</a:t>
            </a:r>
            <a:endParaRPr lang="en-US" sz="3600" dirty="0">
              <a:latin typeface="Calibri Light" panose="020F0302020204030204" pitchFamily="34" charset="0"/>
              <a:cs typeface="Calibri Light" panose="020F0302020204030204" pitchFamily="34" charset="0"/>
            </a:endParaRPr>
          </a:p>
        </p:txBody>
      </p:sp>
      <p:sp>
        <p:nvSpPr>
          <p:cNvPr id="6" name="Content Placeholder 5">
            <a:extLst>
              <a:ext uri="{FF2B5EF4-FFF2-40B4-BE49-F238E27FC236}">
                <a16:creationId xmlns:a16="http://schemas.microsoft.com/office/drawing/2014/main" xmlns="" id="{5FAA815D-EEEB-4CD8-700C-1E68DE501686}"/>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0D083B04-9787-3BD1-553B-3ED1BF59A8C3}"/>
              </a:ext>
            </a:extLst>
          </p:cNvPr>
          <p:cNvPicPr>
            <a:picLocks noChangeAspect="1"/>
          </p:cNvPicPr>
          <p:nvPr/>
        </p:nvPicPr>
        <p:blipFill>
          <a:blip r:embed="rId2"/>
          <a:stretch>
            <a:fillRect/>
          </a:stretch>
        </p:blipFill>
        <p:spPr>
          <a:xfrm>
            <a:off x="1857983" y="1852058"/>
            <a:ext cx="9646630" cy="4438535"/>
          </a:xfrm>
          <a:prstGeom prst="rect">
            <a:avLst/>
          </a:prstGeom>
        </p:spPr>
      </p:pic>
    </p:spTree>
    <p:extLst>
      <p:ext uri="{BB962C8B-B14F-4D97-AF65-F5344CB8AC3E}">
        <p14:creationId xmlns:p14="http://schemas.microsoft.com/office/powerpoint/2010/main" val="31364984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xmlns="" id="{5FAA815D-EEEB-4CD8-700C-1E68DE501686}"/>
              </a:ext>
            </a:extLst>
          </p:cNvPr>
          <p:cNvSpPr>
            <a:spLocks noGrp="1"/>
          </p:cNvSpPr>
          <p:nvPr>
            <p:ph idx="1"/>
          </p:nvPr>
        </p:nvSpPr>
        <p:spPr/>
        <p:txBody>
          <a:bodyPr/>
          <a:lstStyle/>
          <a:p>
            <a:endParaRPr lang="en-US"/>
          </a:p>
        </p:txBody>
      </p:sp>
      <p:pic>
        <p:nvPicPr>
          <p:cNvPr id="7" name="Picture 4" descr="Thank You Images – Browse 250,082 Stock Photos, Vectors, and Video | Adobe  Stock">
            <a:extLst>
              <a:ext uri="{FF2B5EF4-FFF2-40B4-BE49-F238E27FC236}">
                <a16:creationId xmlns:a16="http://schemas.microsoft.com/office/drawing/2014/main" xmlns="" id="{6377103F-DC88-A0DF-9C08-FAD0128B8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43775"/>
            <a:ext cx="12192000" cy="69017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ỏ 4 lá là gì? Giải mã ý nghĩa của cỏ 4 lá trong phong thủy, tình yêu và  cuộc sống">
            <a:extLst>
              <a:ext uri="{FF2B5EF4-FFF2-40B4-BE49-F238E27FC236}">
                <a16:creationId xmlns:a16="http://schemas.microsoft.com/office/drawing/2014/main" xmlns="" id="{FA238B31-6C30-0D6C-CCAC-F919BB43F4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93029" y="5097294"/>
            <a:ext cx="2298969" cy="1760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508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C58CB-B091-DEE0-6D3D-4F739CE47D21}"/>
              </a:ext>
            </a:extLst>
          </p:cNvPr>
          <p:cNvSpPr>
            <a:spLocks noGrp="1"/>
          </p:cNvSpPr>
          <p:nvPr>
            <p:ph type="title"/>
          </p:nvPr>
        </p:nvSpPr>
        <p:spPr>
          <a:xfrm>
            <a:off x="1967774" y="2788555"/>
            <a:ext cx="8911687" cy="1280890"/>
          </a:xfrm>
        </p:spPr>
        <p:txBody>
          <a:bodyPr>
            <a:normAutofit fontScale="90000"/>
          </a:bodyPr>
          <a:lstStyle/>
          <a:p>
            <a:pPr marL="857250" indent="-857250" algn="ctr">
              <a:buFont typeface="+mj-lt"/>
              <a:buAutoNum type="romanUcPeriod" startAt="2"/>
            </a:pPr>
            <a:r>
              <a:rPr lang="en-US" sz="4000">
                <a:latin typeface="Calibri Light" panose="020F0302020204030204" pitchFamily="34" charset="0"/>
                <a:cs typeface="Calibri Light" panose="020F0302020204030204" pitchFamily="34" charset="0"/>
              </a:rPr>
              <a:t>GIỚI THIỆU ĐỐI TƯỢNG SỬ DỤNG HỆ THỐNG</a:t>
            </a:r>
          </a:p>
        </p:txBody>
      </p:sp>
    </p:spTree>
    <p:extLst>
      <p:ext uri="{BB962C8B-B14F-4D97-AF65-F5344CB8AC3E}">
        <p14:creationId xmlns:p14="http://schemas.microsoft.com/office/powerpoint/2010/main" val="873486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D0F5C689-5A51-B5C8-F7ED-DFCB318672A2}"/>
              </a:ext>
            </a:extLst>
          </p:cNvPr>
          <p:cNvSpPr>
            <a:spLocks noGrp="1"/>
          </p:cNvSpPr>
          <p:nvPr>
            <p:ph type="title"/>
          </p:nvPr>
        </p:nvSpPr>
        <p:spPr>
          <a:xfrm>
            <a:off x="2592925" y="624109"/>
            <a:ext cx="8911687" cy="1549923"/>
          </a:xfrm>
        </p:spPr>
        <p:txBody>
          <a:bodyPr>
            <a:noAutofit/>
          </a:bodyPr>
          <a:lstStyle/>
          <a:p>
            <a:pPr>
              <a:lnSpc>
                <a:spcPct val="150000"/>
              </a:lnSpc>
            </a:pPr>
            <a:r>
              <a:rPr lang="en-US">
                <a:latin typeface="Calibri Light" panose="020F0302020204030204" pitchFamily="34" charset="0"/>
                <a:cs typeface="Calibri Light" panose="020F0302020204030204" pitchFamily="34" charset="0"/>
              </a:rPr>
              <a:t>ĐỐI TƯỢNG NGƯỜI DÙNG</a:t>
            </a:r>
          </a:p>
        </p:txBody>
      </p:sp>
      <p:sp>
        <p:nvSpPr>
          <p:cNvPr id="6" name="Content Placeholder 2">
            <a:extLst>
              <a:ext uri="{FF2B5EF4-FFF2-40B4-BE49-F238E27FC236}">
                <a16:creationId xmlns:a16="http://schemas.microsoft.com/office/drawing/2014/main" xmlns="" id="{241E57DC-6002-F8D8-968D-9CD86AEC4A16}"/>
              </a:ext>
            </a:extLst>
          </p:cNvPr>
          <p:cNvSpPr>
            <a:spLocks noGrp="1"/>
          </p:cNvSpPr>
          <p:nvPr>
            <p:ph idx="1"/>
          </p:nvPr>
        </p:nvSpPr>
        <p:spPr>
          <a:xfrm>
            <a:off x="2592925" y="2689534"/>
            <a:ext cx="8915400" cy="3777622"/>
          </a:xfrm>
        </p:spPr>
        <p:txBody>
          <a:bodyPr>
            <a:normAutofit/>
          </a:bodyPr>
          <a:lstStyle/>
          <a:p>
            <a:pPr>
              <a:buFont typeface="Wingdings" panose="05000000000000000000" pitchFamily="2" charset="2"/>
              <a:buChar char="Ø"/>
            </a:pPr>
            <a:r>
              <a:rPr lang="en-US" sz="2000">
                <a:latin typeface="Calibri Light" panose="020F0302020204030204" pitchFamily="34" charset="0"/>
                <a:cs typeface="Calibri Light" panose="020F0302020204030204" pitchFamily="34" charset="0"/>
              </a:rPr>
              <a:t>Có 3 đối tượng: </a:t>
            </a:r>
          </a:p>
          <a:p>
            <a:pPr lvl="1">
              <a:buFont typeface="Courier New" panose="02070309020205020404" pitchFamily="49" charset="0"/>
              <a:buChar char="o"/>
            </a:pPr>
            <a:r>
              <a:rPr lang="en-US" sz="2000">
                <a:latin typeface="Calibri Light" panose="020F0302020204030204" pitchFamily="34" charset="0"/>
                <a:cs typeface="Calibri Light" panose="020F0302020204030204" pitchFamily="34" charset="0"/>
              </a:rPr>
              <a:t>1. Admin</a:t>
            </a:r>
            <a:endParaRPr lang="en-US" sz="2000">
              <a:solidFill>
                <a:srgbClr val="000000"/>
              </a:solidFill>
              <a:latin typeface="Calibri Light" panose="020F0302020204030204" pitchFamily="34" charset="0"/>
              <a:cs typeface="Calibri Light" panose="020F0302020204030204" pitchFamily="34" charset="0"/>
            </a:endParaRPr>
          </a:p>
          <a:p>
            <a:pPr lvl="1">
              <a:buFont typeface="Courier New" panose="02070309020205020404" pitchFamily="49" charset="0"/>
              <a:buChar char="o"/>
            </a:pPr>
            <a:r>
              <a:rPr lang="en-US" sz="2000">
                <a:solidFill>
                  <a:srgbClr val="000000"/>
                </a:solidFill>
                <a:latin typeface="Calibri Light" panose="020F0302020204030204" pitchFamily="34" charset="0"/>
                <a:cs typeface="Calibri Light" panose="020F0302020204030204" pitchFamily="34" charset="0"/>
              </a:rPr>
              <a:t>2. Người dùng chưa có tài khoản</a:t>
            </a:r>
          </a:p>
          <a:p>
            <a:pPr lvl="1">
              <a:buFont typeface="Courier New" panose="02070309020205020404" pitchFamily="49" charset="0"/>
              <a:buChar char="o"/>
            </a:pPr>
            <a:r>
              <a:rPr lang="en-US" sz="2000">
                <a:solidFill>
                  <a:srgbClr val="000000"/>
                </a:solidFill>
                <a:latin typeface="Calibri Light" panose="020F0302020204030204" pitchFamily="34" charset="0"/>
                <a:cs typeface="Calibri Light" panose="020F0302020204030204" pitchFamily="34" charset="0"/>
              </a:rPr>
              <a:t>3. Người dùng có tài khoản</a:t>
            </a:r>
            <a:endParaRPr lang="en-US" sz="200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765880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AC58CB-B091-DEE0-6D3D-4F739CE47D21}"/>
              </a:ext>
            </a:extLst>
          </p:cNvPr>
          <p:cNvSpPr>
            <a:spLocks noGrp="1"/>
          </p:cNvSpPr>
          <p:nvPr>
            <p:ph type="title"/>
          </p:nvPr>
        </p:nvSpPr>
        <p:spPr>
          <a:xfrm>
            <a:off x="1967774" y="2788555"/>
            <a:ext cx="8911687" cy="1280890"/>
          </a:xfrm>
        </p:spPr>
        <p:txBody>
          <a:bodyPr>
            <a:normAutofit/>
          </a:bodyPr>
          <a:lstStyle/>
          <a:p>
            <a:pPr marL="857250" indent="-857250" algn="ctr">
              <a:buFont typeface="+mj-lt"/>
              <a:buAutoNum type="romanUcPeriod" startAt="3"/>
            </a:pPr>
            <a:r>
              <a:rPr lang="en-US" sz="4000">
                <a:latin typeface="Calibri Light" panose="020F0302020204030204" pitchFamily="34" charset="0"/>
                <a:cs typeface="Calibri Light" panose="020F0302020204030204" pitchFamily="34" charset="0"/>
              </a:rPr>
              <a:t>TỔNG QUAN CHỨC NĂNG</a:t>
            </a:r>
          </a:p>
        </p:txBody>
      </p:sp>
    </p:spTree>
    <p:extLst>
      <p:ext uri="{BB962C8B-B14F-4D97-AF65-F5344CB8AC3E}">
        <p14:creationId xmlns:p14="http://schemas.microsoft.com/office/powerpoint/2010/main" val="2479175925"/>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1362</TotalTime>
  <Words>1469</Words>
  <Application>Microsoft Office PowerPoint</Application>
  <PresentationFormat>Widescreen</PresentationFormat>
  <Paragraphs>212</Paragraphs>
  <Slides>61</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61</vt:i4>
      </vt:variant>
    </vt:vector>
  </HeadingPairs>
  <TitlesOfParts>
    <vt:vector size="71" baseType="lpstr">
      <vt:lpstr>Arial</vt:lpstr>
      <vt:lpstr>Calibri</vt:lpstr>
      <vt:lpstr>Calibri Light</vt:lpstr>
      <vt:lpstr>Cambria Math</vt:lpstr>
      <vt:lpstr>Century Gothic</vt:lpstr>
      <vt:lpstr>Courier New</vt:lpstr>
      <vt:lpstr>Times New Roman</vt:lpstr>
      <vt:lpstr>Wingdings</vt:lpstr>
      <vt:lpstr>Wingdings 3</vt:lpstr>
      <vt:lpstr>Wisp</vt:lpstr>
      <vt:lpstr>BÁO CÁO ĐỒ ÁN CUỐI KỲ PHÁT TRIỂN CÁC HỆ THỐNG THÔNG MINH</vt:lpstr>
      <vt:lpstr>THÀNH VIÊN</vt:lpstr>
      <vt:lpstr>BẢNG PHÂN CÔNG CÔNG VIỆC</vt:lpstr>
      <vt:lpstr>MỤC LỤC</vt:lpstr>
      <vt:lpstr>GIỚI THIỆU HỆ THỐNG</vt:lpstr>
      <vt:lpstr>TỔNG QUAN</vt:lpstr>
      <vt:lpstr>GIỚI THIỆU ĐỐI TƯỢNG SỬ DỤNG HỆ THỐNG</vt:lpstr>
      <vt:lpstr>ĐỐI TƯỢNG NGƯỜI DÙNG</vt:lpstr>
      <vt:lpstr>TỔNG QUAN CHỨC NĂNG</vt:lpstr>
      <vt:lpstr> CHỨC NĂNG CỦA ADMIN</vt:lpstr>
      <vt:lpstr>CHỨC NĂNG CỦA NGƯỜI DÙNG CHƯA CÓ  TÀI KHOẢN</vt:lpstr>
      <vt:lpstr>CHỨC NĂNG CỦA NGƯỜI DÙNG CÓ  TÀI KHOẢN</vt:lpstr>
      <vt:lpstr>GIỚI THIỆU VÀ PHÂN TÍCH CHỨC NĂNG THÔNG MINH</vt:lpstr>
      <vt:lpstr>GIỚI THIỆU</vt:lpstr>
      <vt:lpstr>MỤC TIÊU CHO TỪNG CHỨC NĂNG</vt:lpstr>
      <vt:lpstr>PHÂN TÍCH CHỨC NĂNG 1  </vt:lpstr>
      <vt:lpstr>ĐOẠN CODE CHO CHỨC NĂNG 1</vt:lpstr>
      <vt:lpstr>DEMO CHỨC NĂNG 1</vt:lpstr>
      <vt:lpstr>DEMO CHỨC NĂNG 1</vt:lpstr>
      <vt:lpstr>PHÂN TÍCH CHỨC NĂNG 2  </vt:lpstr>
      <vt:lpstr>ĐOẠN CODE CHO CHỨC NĂNG 2</vt:lpstr>
      <vt:lpstr>ĐOẠN CODE CHO CHỨC NĂNG 2</vt:lpstr>
      <vt:lpstr>ĐOẠN CODE CHO CHỨC NĂNG 2</vt:lpstr>
      <vt:lpstr>ĐOẠN CODE CHO CHỨC NĂNG 2</vt:lpstr>
      <vt:lpstr>ĐOẠN CODE CHO CHỨC NĂNG 2</vt:lpstr>
      <vt:lpstr>ĐOẠN CODE CHO CHỨC NĂNG 2</vt:lpstr>
      <vt:lpstr>ĐOẠN CODE CHO CHỨC NĂNG 2</vt:lpstr>
      <vt:lpstr>ĐOẠN CODE CHO CHỨC NĂNG 2</vt:lpstr>
      <vt:lpstr>DEMO CHỨC NĂNG 2</vt:lpstr>
      <vt:lpstr>DEMO CHỨC NĂNG 2</vt:lpstr>
      <vt:lpstr>THIẾT KẾ CƠ SỞ DỮ LIỆU</vt:lpstr>
      <vt:lpstr>THỰC THỂ</vt:lpstr>
      <vt:lpstr>CHUYỂN MÔ HÌNH DỮ LIỆU</vt:lpstr>
      <vt:lpstr>MÔ HÌNH ERD</vt:lpstr>
      <vt:lpstr>DIAGRAM</vt:lpstr>
      <vt:lpstr>DEMO GIAO DIỆN HỆ THỐNG</vt:lpstr>
      <vt:lpstr>NGƯỜI DÙNG CHƯA CÓ TÀI KHOẢN</vt:lpstr>
      <vt:lpstr>NGƯỜI DÙNG CHƯA CÓ TÀI KHOẢN</vt:lpstr>
      <vt:lpstr>NGƯỜI DÙNG CHƯA CÓ TÀI KHOẢN</vt:lpstr>
      <vt:lpstr>NGƯỜI DÙNG CHƯA CÓ TÀI KHOẢN</vt:lpstr>
      <vt:lpstr>NGƯỜI DÙNG CHƯA CÓ TÀI KHOẢN</vt:lpstr>
      <vt:lpstr>NGƯỜI DÙNG CHƯA CÓ TÀI KHOẢN</vt:lpstr>
      <vt:lpstr>NGƯỜI DÙNG CHƯA CÓ TÀI KHOẢN</vt:lpstr>
      <vt:lpstr>NGƯỜI DÙNG CHƯA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NGƯỜI DÙNG CÓ TÀI KHOẢN</vt:lpstr>
      <vt:lpstr>ADMIN</vt:lpstr>
      <vt:lpstr>ADMIN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TRANG WEB GỢI Ý MÓN ĂN DỰA TRÊN NGUYÊN LIỆU</dc:title>
  <dc:creator>Thanh Trúc</dc:creator>
  <cp:lastModifiedBy>Microsoft account</cp:lastModifiedBy>
  <cp:revision>19</cp:revision>
  <dcterms:created xsi:type="dcterms:W3CDTF">2023-11-01T13:07:07Z</dcterms:created>
  <dcterms:modified xsi:type="dcterms:W3CDTF">2024-03-22T12:03:18Z</dcterms:modified>
</cp:coreProperties>
</file>